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half" idx="13"/>
          </p:nvPr>
        </p:nvSpPr>
        <p:spPr>
          <a:xfrm>
            <a:off x="6172200" y="4787900"/>
            <a:ext cx="6375400" cy="41456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333919" y="1079498"/>
            <a:ext cx="5918201" cy="3429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idx="15"/>
          </p:nvPr>
        </p:nvSpPr>
        <p:spPr>
          <a:xfrm>
            <a:off x="-321934" y="1080867"/>
            <a:ext cx="7686496" cy="7807542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idx="13"/>
          </p:nvPr>
        </p:nvSpPr>
        <p:spPr>
          <a:xfrm>
            <a:off x="5556601" y="1079500"/>
            <a:ext cx="7701342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idx="14"/>
          </p:nvPr>
        </p:nvSpPr>
        <p:spPr>
          <a:xfrm>
            <a:off x="299347" y="1003300"/>
            <a:ext cx="7793714" cy="78994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–Joe Bloggs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–Joe Bloggs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0" y="0"/>
            <a:ext cx="15312005" cy="995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92500"/>
            <a:ext cx="11938000" cy="776281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04347"/>
            <a:ext cx="11239500" cy="730861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idx="13"/>
          </p:nvPr>
        </p:nvSpPr>
        <p:spPr>
          <a:xfrm>
            <a:off x="3630632" y="977900"/>
            <a:ext cx="10604501" cy="78814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idx="13"/>
          </p:nvPr>
        </p:nvSpPr>
        <p:spPr>
          <a:xfrm>
            <a:off x="4701080" y="2297102"/>
            <a:ext cx="8877139" cy="659766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video" Target="../media/media1.mp4"/><Relationship Id="rId7" Type="http://schemas.microsoft.com/office/2007/relationships/media" Target="../media/media1.mp4"/><Relationship Id="rId8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3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3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eural Network - 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Neural Network - I</a:t>
            </a:r>
          </a:p>
        </p:txBody>
      </p:sp>
      <p:sp>
        <p:nvSpPr>
          <p:cNvPr id="159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input-transformed PERCEPTR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input-transformed PERCEPTRON</a:t>
            </a:r>
          </a:p>
        </p:txBody>
      </p:sp>
      <p:sp>
        <p:nvSpPr>
          <p:cNvPr id="459" name="Square"/>
          <p:cNvSpPr/>
          <p:nvPr/>
        </p:nvSpPr>
        <p:spPr>
          <a:xfrm>
            <a:off x="7484533" y="198543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460" name="Connection Line"/>
          <p:cNvCxnSpPr>
            <a:stCxn id="459" idx="0"/>
            <a:endCxn id="462" idx="0"/>
          </p:cNvCxnSpPr>
          <p:nvPr/>
        </p:nvCxnSpPr>
        <p:spPr>
          <a:xfrm>
            <a:off x="7992533" y="2493432"/>
            <a:ext cx="1445154" cy="66984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461" name="Connection Line"/>
          <p:cNvCxnSpPr>
            <a:stCxn id="463" idx="0"/>
            <a:endCxn id="459" idx="0"/>
          </p:cNvCxnSpPr>
          <p:nvPr/>
        </p:nvCxnSpPr>
        <p:spPr>
          <a:xfrm flipV="1">
            <a:off x="6801379" y="2493432"/>
            <a:ext cx="1191155" cy="2116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462" name="Square"/>
          <p:cNvSpPr/>
          <p:nvPr/>
        </p:nvSpPr>
        <p:spPr>
          <a:xfrm>
            <a:off x="8929686" y="265527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463" name="Circle"/>
          <p:cNvSpPr/>
          <p:nvPr/>
        </p:nvSpPr>
        <p:spPr>
          <a:xfrm>
            <a:off x="6547379" y="2451099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64" name="Equation"/>
          <p:cNvSpPr txBox="1"/>
          <p:nvPr/>
        </p:nvSpPr>
        <p:spPr>
          <a:xfrm>
            <a:off x="6669470" y="2577720"/>
            <a:ext cx="263820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465" name="Circle"/>
          <p:cNvSpPr/>
          <p:nvPr/>
        </p:nvSpPr>
        <p:spPr>
          <a:xfrm>
            <a:off x="6640512" y="4142524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66" name="Equation"/>
          <p:cNvSpPr txBox="1"/>
          <p:nvPr/>
        </p:nvSpPr>
        <p:spPr>
          <a:xfrm>
            <a:off x="6762603" y="4269146"/>
            <a:ext cx="292222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467" name="Circle"/>
          <p:cNvSpPr/>
          <p:nvPr/>
        </p:nvSpPr>
        <p:spPr>
          <a:xfrm>
            <a:off x="6547379" y="1722802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68" name="Equation"/>
          <p:cNvSpPr txBox="1"/>
          <p:nvPr/>
        </p:nvSpPr>
        <p:spPr>
          <a:xfrm>
            <a:off x="6636139" y="1849424"/>
            <a:ext cx="330482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cxnSp>
        <p:nvCxnSpPr>
          <p:cNvPr id="469" name="Connection Line"/>
          <p:cNvCxnSpPr>
            <a:stCxn id="465" idx="0"/>
            <a:endCxn id="474" idx="0"/>
          </p:cNvCxnSpPr>
          <p:nvPr/>
        </p:nvCxnSpPr>
        <p:spPr>
          <a:xfrm flipV="1">
            <a:off x="6894512" y="4216989"/>
            <a:ext cx="1098022" cy="17953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470" name="Connection Line"/>
          <p:cNvCxnSpPr>
            <a:stCxn id="467" idx="0"/>
            <a:endCxn id="459" idx="0"/>
          </p:cNvCxnSpPr>
          <p:nvPr/>
        </p:nvCxnSpPr>
        <p:spPr>
          <a:xfrm>
            <a:off x="6801379" y="1976802"/>
            <a:ext cx="1191155" cy="51663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471" name="Connection Line"/>
          <p:cNvCxnSpPr>
            <a:stCxn id="472" idx="0"/>
            <a:endCxn id="474" idx="0"/>
          </p:cNvCxnSpPr>
          <p:nvPr/>
        </p:nvCxnSpPr>
        <p:spPr>
          <a:xfrm>
            <a:off x="6894512" y="3620472"/>
            <a:ext cx="1098022" cy="59651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472" name="Circle"/>
          <p:cNvSpPr/>
          <p:nvPr/>
        </p:nvSpPr>
        <p:spPr>
          <a:xfrm>
            <a:off x="6640512" y="3366472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73" name="Equation"/>
          <p:cNvSpPr txBox="1"/>
          <p:nvPr/>
        </p:nvSpPr>
        <p:spPr>
          <a:xfrm>
            <a:off x="6729272" y="3493094"/>
            <a:ext cx="351401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474" name="Square"/>
          <p:cNvSpPr/>
          <p:nvPr/>
        </p:nvSpPr>
        <p:spPr>
          <a:xfrm>
            <a:off x="7484533" y="3708989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475" name="Connection Line"/>
          <p:cNvCxnSpPr>
            <a:stCxn id="474" idx="0"/>
            <a:endCxn id="462" idx="0"/>
          </p:cNvCxnSpPr>
          <p:nvPr/>
        </p:nvCxnSpPr>
        <p:spPr>
          <a:xfrm flipV="1">
            <a:off x="7992533" y="3163272"/>
            <a:ext cx="1445154" cy="105371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478" name="Group"/>
          <p:cNvGrpSpPr/>
          <p:nvPr/>
        </p:nvGrpSpPr>
        <p:grpSpPr>
          <a:xfrm>
            <a:off x="10547614" y="2655272"/>
            <a:ext cx="1016001" cy="1016001"/>
            <a:chOff x="0" y="0"/>
            <a:chExt cx="1016000" cy="1016000"/>
          </a:xfrm>
        </p:grpSpPr>
        <p:sp>
          <p:nvSpPr>
            <p:cNvPr id="476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477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490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3614" y="3078722"/>
            <a:ext cx="415231" cy="169102"/>
          </a:xfrm>
          <a:prstGeom prst="rect">
            <a:avLst/>
          </a:prstGeom>
        </p:spPr>
      </p:pic>
      <p:grpSp>
        <p:nvGrpSpPr>
          <p:cNvPr id="482" name="Group"/>
          <p:cNvGrpSpPr/>
          <p:nvPr/>
        </p:nvGrpSpPr>
        <p:grpSpPr>
          <a:xfrm>
            <a:off x="11978844" y="2909272"/>
            <a:ext cx="508001" cy="508001"/>
            <a:chOff x="0" y="0"/>
            <a:chExt cx="508000" cy="508000"/>
          </a:xfrm>
        </p:grpSpPr>
        <p:sp>
          <p:nvSpPr>
            <p:cNvPr id="480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481" name="Equation"/>
            <p:cNvSpPr txBox="1"/>
            <p:nvPr/>
          </p:nvSpPr>
          <p:spPr>
            <a:xfrm>
              <a:off x="169290" y="126384"/>
              <a:ext cx="169419" cy="255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m:oMathPara>
              </a14:m>
              <a:endParaRPr sz="2900"/>
            </a:p>
          </p:txBody>
        </p:sp>
      </p:grpSp>
      <p:pic>
        <p:nvPicPr>
          <p:cNvPr id="492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5686" y="3078722"/>
            <a:ext cx="601929" cy="169101"/>
          </a:xfrm>
          <a:prstGeom prst="rect">
            <a:avLst/>
          </a:prstGeom>
        </p:spPr>
      </p:pic>
      <p:sp>
        <p:nvSpPr>
          <p:cNvPr id="484" name="Equation"/>
          <p:cNvSpPr txBox="1"/>
          <p:nvPr/>
        </p:nvSpPr>
        <p:spPr>
          <a:xfrm>
            <a:off x="3729042" y="2389649"/>
            <a:ext cx="1465053" cy="6309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p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limUp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li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⃗</m:t>
                      </m:r>
                    </m:lim>
                  </m:limUp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700"/>
          </a:p>
        </p:txBody>
      </p:sp>
      <p:sp>
        <p:nvSpPr>
          <p:cNvPr id="485" name="Equation"/>
          <p:cNvSpPr txBox="1"/>
          <p:nvPr/>
        </p:nvSpPr>
        <p:spPr>
          <a:xfrm>
            <a:off x="3729042" y="4078159"/>
            <a:ext cx="1465053" cy="6309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p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limUp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li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⃗</m:t>
                      </m:r>
                    </m:lim>
                  </m:limUp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700"/>
          </a:p>
        </p:txBody>
      </p:sp>
      <p:cxnSp>
        <p:nvCxnSpPr>
          <p:cNvPr id="486" name="Connection Line"/>
          <p:cNvCxnSpPr>
            <a:stCxn id="485" idx="0"/>
            <a:endCxn id="465" idx="0"/>
          </p:cNvCxnSpPr>
          <p:nvPr/>
        </p:nvCxnSpPr>
        <p:spPr>
          <a:xfrm>
            <a:off x="4461568" y="4393609"/>
            <a:ext cx="2432945" cy="291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487" name="Connection Line"/>
          <p:cNvCxnSpPr>
            <a:stCxn id="484" idx="0"/>
            <a:endCxn id="463" idx="0"/>
          </p:cNvCxnSpPr>
          <p:nvPr/>
        </p:nvCxnSpPr>
        <p:spPr>
          <a:xfrm>
            <a:off x="4461568" y="2705099"/>
            <a:ext cx="2339812" cy="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488" name="Q: In the example, when we use   as transform-1 and   as transform-2, how many degree of freedom in the new perceptron model with transformed inputs?…"/>
          <p:cNvSpPr/>
          <p:nvPr/>
        </p:nvSpPr>
        <p:spPr>
          <a:xfrm>
            <a:off x="875483" y="4997443"/>
            <a:ext cx="7798636" cy="4131245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In the example, when we use </a:t>
            </a:r>
            <a14:m>
              <m:oMath>
                <m:r>
                  <m:rPr>
                    <m:sty m:val="p"/>
                  </m:rP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sSub>
                  <m:e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as transform-1 and </a:t>
            </a:r>
            <a14:m>
              <m:oMath>
                <m:r>
                  <m:rPr>
                    <m:sty m:val="p"/>
                  </m:rP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sSub>
                  <m:e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2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as transform-2, how many degree of freedom in the new perceptron model with transformed inputs?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2, </a:t>
            </a:r>
            <a14:m>
              <m:oMath>
                <m:sSub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4, </a:t>
            </a:r>
            <a14:m>
              <m:oMath>
                <m:sSub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6, </a:t>
            </a:r>
            <a14:m>
              <m:oMath>
                <m:sSub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</a:p>
        </p:txBody>
      </p:sp>
      <p:sp>
        <p:nvSpPr>
          <p:cNvPr id="489" name="Rectangle"/>
          <p:cNvSpPr/>
          <p:nvPr/>
        </p:nvSpPr>
        <p:spPr>
          <a:xfrm>
            <a:off x="876035" y="7637760"/>
            <a:ext cx="4407958" cy="798445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9" grpId="2"/>
      <p:bldP build="whole" bldLvl="1" animBg="1" rev="0" advAuto="0" spid="48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Multi-layer PERCEPTR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Multi-layer PERCEPTRON</a:t>
            </a:r>
          </a:p>
        </p:txBody>
      </p:sp>
      <p:sp>
        <p:nvSpPr>
          <p:cNvPr id="496" name="Square"/>
          <p:cNvSpPr/>
          <p:nvPr/>
        </p:nvSpPr>
        <p:spPr>
          <a:xfrm>
            <a:off x="7867186" y="2954090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497" name="Connection Line"/>
          <p:cNvCxnSpPr>
            <a:stCxn id="496" idx="0"/>
            <a:endCxn id="499" idx="0"/>
          </p:cNvCxnSpPr>
          <p:nvPr/>
        </p:nvCxnSpPr>
        <p:spPr>
          <a:xfrm>
            <a:off x="8375186" y="3462090"/>
            <a:ext cx="1422765" cy="61558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498" name="Connection Line"/>
          <p:cNvCxnSpPr>
            <a:stCxn id="500" idx="0"/>
            <a:endCxn id="496" idx="0"/>
          </p:cNvCxnSpPr>
          <p:nvPr/>
        </p:nvCxnSpPr>
        <p:spPr>
          <a:xfrm flipV="1">
            <a:off x="7184032" y="3462090"/>
            <a:ext cx="1191155" cy="2116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499" name="Square"/>
          <p:cNvSpPr/>
          <p:nvPr/>
        </p:nvSpPr>
        <p:spPr>
          <a:xfrm>
            <a:off x="9289950" y="356967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500" name="Circle"/>
          <p:cNvSpPr/>
          <p:nvPr/>
        </p:nvSpPr>
        <p:spPr>
          <a:xfrm>
            <a:off x="6930032" y="3419757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01" name="Circle"/>
          <p:cNvSpPr/>
          <p:nvPr/>
        </p:nvSpPr>
        <p:spPr>
          <a:xfrm>
            <a:off x="7023165" y="5111182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02" name="Circle"/>
          <p:cNvSpPr/>
          <p:nvPr/>
        </p:nvSpPr>
        <p:spPr>
          <a:xfrm>
            <a:off x="6930032" y="269146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03" name="Equation"/>
          <p:cNvSpPr txBox="1"/>
          <p:nvPr/>
        </p:nvSpPr>
        <p:spPr>
          <a:xfrm>
            <a:off x="7018792" y="2818082"/>
            <a:ext cx="33048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cxnSp>
        <p:nvCxnSpPr>
          <p:cNvPr id="504" name="Connection Line"/>
          <p:cNvCxnSpPr>
            <a:stCxn id="501" idx="0"/>
            <a:endCxn id="509" idx="0"/>
          </p:cNvCxnSpPr>
          <p:nvPr/>
        </p:nvCxnSpPr>
        <p:spPr>
          <a:xfrm flipV="1">
            <a:off x="7277165" y="5185647"/>
            <a:ext cx="1098022" cy="17953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05" name="Connection Line"/>
          <p:cNvCxnSpPr>
            <a:stCxn id="502" idx="0"/>
            <a:endCxn id="496" idx="0"/>
          </p:cNvCxnSpPr>
          <p:nvPr/>
        </p:nvCxnSpPr>
        <p:spPr>
          <a:xfrm>
            <a:off x="7184032" y="2945460"/>
            <a:ext cx="1191155" cy="51663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06" name="Connection Line"/>
          <p:cNvCxnSpPr>
            <a:stCxn id="507" idx="0"/>
            <a:endCxn id="509" idx="0"/>
          </p:cNvCxnSpPr>
          <p:nvPr/>
        </p:nvCxnSpPr>
        <p:spPr>
          <a:xfrm>
            <a:off x="7277165" y="4589130"/>
            <a:ext cx="1098022" cy="59651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507" name="Circle"/>
          <p:cNvSpPr/>
          <p:nvPr/>
        </p:nvSpPr>
        <p:spPr>
          <a:xfrm>
            <a:off x="7023165" y="433513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08" name="Equation"/>
          <p:cNvSpPr txBox="1"/>
          <p:nvPr/>
        </p:nvSpPr>
        <p:spPr>
          <a:xfrm>
            <a:off x="7111925" y="4461752"/>
            <a:ext cx="351402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509" name="Square"/>
          <p:cNvSpPr/>
          <p:nvPr/>
        </p:nvSpPr>
        <p:spPr>
          <a:xfrm>
            <a:off x="7867186" y="46776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510" name="Connection Line"/>
          <p:cNvCxnSpPr>
            <a:stCxn id="509" idx="0"/>
            <a:endCxn id="499" idx="0"/>
          </p:cNvCxnSpPr>
          <p:nvPr/>
        </p:nvCxnSpPr>
        <p:spPr>
          <a:xfrm flipV="1">
            <a:off x="8375186" y="4077672"/>
            <a:ext cx="1422765" cy="110797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513" name="Group"/>
          <p:cNvGrpSpPr/>
          <p:nvPr/>
        </p:nvGrpSpPr>
        <p:grpSpPr>
          <a:xfrm>
            <a:off x="10700014" y="3569672"/>
            <a:ext cx="1016001" cy="1016001"/>
            <a:chOff x="0" y="0"/>
            <a:chExt cx="1016000" cy="1016000"/>
          </a:xfrm>
        </p:grpSpPr>
        <p:sp>
          <p:nvSpPr>
            <p:cNvPr id="511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512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555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6014" y="3993122"/>
            <a:ext cx="381364" cy="169102"/>
          </a:xfrm>
          <a:prstGeom prst="rect">
            <a:avLst/>
          </a:prstGeom>
        </p:spPr>
      </p:pic>
      <p:grpSp>
        <p:nvGrpSpPr>
          <p:cNvPr id="517" name="Group"/>
          <p:cNvGrpSpPr/>
          <p:nvPr/>
        </p:nvGrpSpPr>
        <p:grpSpPr>
          <a:xfrm>
            <a:off x="12097377" y="3823672"/>
            <a:ext cx="508001" cy="508001"/>
            <a:chOff x="0" y="0"/>
            <a:chExt cx="508000" cy="508000"/>
          </a:xfrm>
        </p:grpSpPr>
        <p:sp>
          <p:nvSpPr>
            <p:cNvPr id="515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516" name="Equation"/>
            <p:cNvSpPr txBox="1"/>
            <p:nvPr/>
          </p:nvSpPr>
          <p:spPr>
            <a:xfrm>
              <a:off x="169290" y="126384"/>
              <a:ext cx="169419" cy="255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m:oMathPara>
              </a14:m>
              <a:endParaRPr sz="2900"/>
            </a:p>
          </p:txBody>
        </p:sp>
      </p:grpSp>
      <p:pic>
        <p:nvPicPr>
          <p:cNvPr id="557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5950" y="3993122"/>
            <a:ext cx="394065" cy="169101"/>
          </a:xfrm>
          <a:prstGeom prst="rect">
            <a:avLst/>
          </a:prstGeom>
        </p:spPr>
      </p:pic>
      <p:pic>
        <p:nvPicPr>
          <p:cNvPr id="559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8254" y="5511641"/>
            <a:ext cx="496735" cy="396358"/>
          </a:xfrm>
          <a:prstGeom prst="rect">
            <a:avLst/>
          </a:prstGeom>
        </p:spPr>
      </p:pic>
      <p:sp>
        <p:nvSpPr>
          <p:cNvPr id="520" name="Square"/>
          <p:cNvSpPr/>
          <p:nvPr/>
        </p:nvSpPr>
        <p:spPr>
          <a:xfrm>
            <a:off x="2462344" y="1748096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521" name="Connection Line"/>
          <p:cNvCxnSpPr>
            <a:stCxn id="520" idx="0"/>
            <a:endCxn id="523" idx="0"/>
          </p:cNvCxnSpPr>
          <p:nvPr/>
        </p:nvCxnSpPr>
        <p:spPr>
          <a:xfrm>
            <a:off x="2970344" y="2256096"/>
            <a:ext cx="17049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22" name="Connection Line"/>
          <p:cNvCxnSpPr>
            <a:stCxn id="539" idx="0"/>
            <a:endCxn id="520" idx="0"/>
          </p:cNvCxnSpPr>
          <p:nvPr/>
        </p:nvCxnSpPr>
        <p:spPr>
          <a:xfrm flipV="1">
            <a:off x="1028304" y="2256096"/>
            <a:ext cx="1942041" cy="21213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523" name="Square"/>
          <p:cNvSpPr/>
          <p:nvPr/>
        </p:nvSpPr>
        <p:spPr>
          <a:xfrm>
            <a:off x="4167318" y="23727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524" name="Circle"/>
          <p:cNvSpPr/>
          <p:nvPr/>
        </p:nvSpPr>
        <p:spPr>
          <a:xfrm>
            <a:off x="1550590" y="165479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525" name="Connection Line"/>
          <p:cNvCxnSpPr>
            <a:stCxn id="524" idx="0"/>
            <a:endCxn id="520" idx="0"/>
          </p:cNvCxnSpPr>
          <p:nvPr/>
        </p:nvCxnSpPr>
        <p:spPr>
          <a:xfrm>
            <a:off x="1804590" y="1908799"/>
            <a:ext cx="1165755" cy="34729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26" name="Connection Line"/>
          <p:cNvCxnSpPr>
            <a:stCxn id="527" idx="0"/>
            <a:endCxn id="528" idx="0"/>
          </p:cNvCxnSpPr>
          <p:nvPr/>
        </p:nvCxnSpPr>
        <p:spPr>
          <a:xfrm>
            <a:off x="1897724" y="3779569"/>
            <a:ext cx="1072621" cy="200084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527" name="Circle"/>
          <p:cNvSpPr/>
          <p:nvPr/>
        </p:nvSpPr>
        <p:spPr>
          <a:xfrm>
            <a:off x="1643724" y="352556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28" name="Square"/>
          <p:cNvSpPr/>
          <p:nvPr/>
        </p:nvSpPr>
        <p:spPr>
          <a:xfrm>
            <a:off x="2462344" y="347165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529" name="Connection Line"/>
          <p:cNvCxnSpPr>
            <a:stCxn id="528" idx="0"/>
            <a:endCxn id="523" idx="0"/>
          </p:cNvCxnSpPr>
          <p:nvPr/>
        </p:nvCxnSpPr>
        <p:spPr>
          <a:xfrm flipV="1">
            <a:off x="2970344" y="2880747"/>
            <a:ext cx="17049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532" name="Group"/>
          <p:cNvGrpSpPr/>
          <p:nvPr/>
        </p:nvGrpSpPr>
        <p:grpSpPr>
          <a:xfrm>
            <a:off x="5577382" y="2372747"/>
            <a:ext cx="1016001" cy="1016001"/>
            <a:chOff x="0" y="0"/>
            <a:chExt cx="1016000" cy="1016000"/>
          </a:xfrm>
        </p:grpSpPr>
        <p:sp>
          <p:nvSpPr>
            <p:cNvPr id="530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531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561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8351" y="3238859"/>
            <a:ext cx="397205" cy="296570"/>
          </a:xfrm>
          <a:prstGeom prst="rect">
            <a:avLst/>
          </a:prstGeom>
        </p:spPr>
      </p:pic>
      <p:pic>
        <p:nvPicPr>
          <p:cNvPr id="563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2796196"/>
            <a:ext cx="394065" cy="169102"/>
          </a:xfrm>
          <a:prstGeom prst="rect">
            <a:avLst/>
          </a:prstGeom>
        </p:spPr>
      </p:pic>
      <p:sp>
        <p:nvSpPr>
          <p:cNvPr id="535" name="Square"/>
          <p:cNvSpPr/>
          <p:nvPr/>
        </p:nvSpPr>
        <p:spPr>
          <a:xfrm>
            <a:off x="2487744" y="5164863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536" name="Connection Line"/>
          <p:cNvCxnSpPr>
            <a:stCxn id="535" idx="0"/>
            <a:endCxn id="538" idx="0"/>
          </p:cNvCxnSpPr>
          <p:nvPr/>
        </p:nvCxnSpPr>
        <p:spPr>
          <a:xfrm>
            <a:off x="2995744" y="5672863"/>
            <a:ext cx="16795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37" name="Connection Line"/>
          <p:cNvCxnSpPr>
            <a:stCxn id="539" idx="0"/>
            <a:endCxn id="535" idx="0"/>
          </p:cNvCxnSpPr>
          <p:nvPr/>
        </p:nvCxnSpPr>
        <p:spPr>
          <a:xfrm>
            <a:off x="1028304" y="4377463"/>
            <a:ext cx="1967441" cy="129540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538" name="Square"/>
          <p:cNvSpPr/>
          <p:nvPr/>
        </p:nvSpPr>
        <p:spPr>
          <a:xfrm>
            <a:off x="4167318" y="5789514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539" name="Circle"/>
          <p:cNvSpPr/>
          <p:nvPr/>
        </p:nvSpPr>
        <p:spPr>
          <a:xfrm>
            <a:off x="774304" y="41234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40" name="Equation"/>
          <p:cNvSpPr txBox="1"/>
          <p:nvPr/>
        </p:nvSpPr>
        <p:spPr>
          <a:xfrm>
            <a:off x="896394" y="4250084"/>
            <a:ext cx="263820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541" name="Circle"/>
          <p:cNvSpPr/>
          <p:nvPr/>
        </p:nvSpPr>
        <p:spPr>
          <a:xfrm>
            <a:off x="774304" y="54188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42" name="Equation"/>
          <p:cNvSpPr txBox="1"/>
          <p:nvPr/>
        </p:nvSpPr>
        <p:spPr>
          <a:xfrm>
            <a:off x="896394" y="5545485"/>
            <a:ext cx="29222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543" name="Circle"/>
          <p:cNvSpPr/>
          <p:nvPr/>
        </p:nvSpPr>
        <p:spPr>
          <a:xfrm>
            <a:off x="1643724" y="5558185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544" name="Connection Line"/>
          <p:cNvCxnSpPr>
            <a:stCxn id="541" idx="0"/>
            <a:endCxn id="548" idx="0"/>
          </p:cNvCxnSpPr>
          <p:nvPr/>
        </p:nvCxnSpPr>
        <p:spPr>
          <a:xfrm>
            <a:off x="1028304" y="5672863"/>
            <a:ext cx="1967441" cy="1723557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45" name="Connection Line"/>
          <p:cNvCxnSpPr>
            <a:stCxn id="543" idx="0"/>
            <a:endCxn id="535" idx="0"/>
          </p:cNvCxnSpPr>
          <p:nvPr/>
        </p:nvCxnSpPr>
        <p:spPr>
          <a:xfrm flipV="1">
            <a:off x="1897724" y="5672863"/>
            <a:ext cx="1098021" cy="13932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46" name="Connection Line"/>
          <p:cNvCxnSpPr>
            <a:stCxn id="547" idx="0"/>
            <a:endCxn id="548" idx="0"/>
          </p:cNvCxnSpPr>
          <p:nvPr/>
        </p:nvCxnSpPr>
        <p:spPr>
          <a:xfrm flipV="1">
            <a:off x="2050124" y="7396419"/>
            <a:ext cx="945621" cy="44838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547" name="Circle"/>
          <p:cNvSpPr/>
          <p:nvPr/>
        </p:nvSpPr>
        <p:spPr>
          <a:xfrm>
            <a:off x="1796124" y="759080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48" name="Square"/>
          <p:cNvSpPr/>
          <p:nvPr/>
        </p:nvSpPr>
        <p:spPr>
          <a:xfrm>
            <a:off x="2487744" y="6888419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549" name="Connection Line"/>
          <p:cNvCxnSpPr>
            <a:stCxn id="548" idx="0"/>
            <a:endCxn id="538" idx="0"/>
          </p:cNvCxnSpPr>
          <p:nvPr/>
        </p:nvCxnSpPr>
        <p:spPr>
          <a:xfrm flipV="1">
            <a:off x="2995744" y="6297514"/>
            <a:ext cx="16795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552" name="Group"/>
          <p:cNvGrpSpPr/>
          <p:nvPr/>
        </p:nvGrpSpPr>
        <p:grpSpPr>
          <a:xfrm>
            <a:off x="5577382" y="5789514"/>
            <a:ext cx="1016001" cy="1016001"/>
            <a:chOff x="0" y="0"/>
            <a:chExt cx="1016000" cy="1016000"/>
          </a:xfrm>
        </p:grpSpPr>
        <p:sp>
          <p:nvSpPr>
            <p:cNvPr id="550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551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565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6212963"/>
            <a:ext cx="394065" cy="169102"/>
          </a:xfrm>
          <a:prstGeom prst="rect">
            <a:avLst/>
          </a:prstGeom>
        </p:spPr>
      </p:pic>
      <p:cxnSp>
        <p:nvCxnSpPr>
          <p:cNvPr id="554" name="Connection Line"/>
          <p:cNvCxnSpPr>
            <a:stCxn id="541" idx="0"/>
            <a:endCxn id="528" idx="0"/>
          </p:cNvCxnSpPr>
          <p:nvPr/>
        </p:nvCxnSpPr>
        <p:spPr>
          <a:xfrm flipV="1">
            <a:off x="1028304" y="3979652"/>
            <a:ext cx="1942041" cy="169321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Multi-layer PERCEPTR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Multi-layer PERCEPTRON</a:t>
            </a:r>
          </a:p>
        </p:txBody>
      </p:sp>
      <p:sp>
        <p:nvSpPr>
          <p:cNvPr id="569" name="Square"/>
          <p:cNvSpPr/>
          <p:nvPr/>
        </p:nvSpPr>
        <p:spPr>
          <a:xfrm>
            <a:off x="7867186" y="2954090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570" name="Connection Line"/>
          <p:cNvCxnSpPr>
            <a:stCxn id="569" idx="0"/>
            <a:endCxn id="572" idx="0"/>
          </p:cNvCxnSpPr>
          <p:nvPr/>
        </p:nvCxnSpPr>
        <p:spPr>
          <a:xfrm>
            <a:off x="8375186" y="3462090"/>
            <a:ext cx="1422765" cy="61558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71" name="Connection Line"/>
          <p:cNvCxnSpPr>
            <a:stCxn id="573" idx="0"/>
            <a:endCxn id="569" idx="0"/>
          </p:cNvCxnSpPr>
          <p:nvPr/>
        </p:nvCxnSpPr>
        <p:spPr>
          <a:xfrm flipV="1">
            <a:off x="7184032" y="3462090"/>
            <a:ext cx="1191155" cy="2116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572" name="Square"/>
          <p:cNvSpPr/>
          <p:nvPr/>
        </p:nvSpPr>
        <p:spPr>
          <a:xfrm>
            <a:off x="9289950" y="356967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573" name="Circle"/>
          <p:cNvSpPr/>
          <p:nvPr/>
        </p:nvSpPr>
        <p:spPr>
          <a:xfrm>
            <a:off x="6930032" y="3419757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74" name="Circle"/>
          <p:cNvSpPr/>
          <p:nvPr/>
        </p:nvSpPr>
        <p:spPr>
          <a:xfrm>
            <a:off x="7023165" y="5111182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75" name="Circle"/>
          <p:cNvSpPr/>
          <p:nvPr/>
        </p:nvSpPr>
        <p:spPr>
          <a:xfrm>
            <a:off x="6930032" y="269146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76" name="Equation"/>
          <p:cNvSpPr txBox="1"/>
          <p:nvPr/>
        </p:nvSpPr>
        <p:spPr>
          <a:xfrm>
            <a:off x="7018792" y="2818082"/>
            <a:ext cx="33048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cxnSp>
        <p:nvCxnSpPr>
          <p:cNvPr id="577" name="Connection Line"/>
          <p:cNvCxnSpPr>
            <a:stCxn id="574" idx="0"/>
            <a:endCxn id="582" idx="0"/>
          </p:cNvCxnSpPr>
          <p:nvPr/>
        </p:nvCxnSpPr>
        <p:spPr>
          <a:xfrm flipV="1">
            <a:off x="7277165" y="5185647"/>
            <a:ext cx="1098022" cy="17953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78" name="Connection Line"/>
          <p:cNvCxnSpPr>
            <a:stCxn id="575" idx="0"/>
            <a:endCxn id="569" idx="0"/>
          </p:cNvCxnSpPr>
          <p:nvPr/>
        </p:nvCxnSpPr>
        <p:spPr>
          <a:xfrm>
            <a:off x="7184032" y="2945460"/>
            <a:ext cx="1191155" cy="51663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79" name="Connection Line"/>
          <p:cNvCxnSpPr>
            <a:stCxn id="580" idx="0"/>
            <a:endCxn id="582" idx="0"/>
          </p:cNvCxnSpPr>
          <p:nvPr/>
        </p:nvCxnSpPr>
        <p:spPr>
          <a:xfrm>
            <a:off x="7277165" y="4589130"/>
            <a:ext cx="1098022" cy="59651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580" name="Circle"/>
          <p:cNvSpPr/>
          <p:nvPr/>
        </p:nvSpPr>
        <p:spPr>
          <a:xfrm>
            <a:off x="7023165" y="433513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81" name="Equation"/>
          <p:cNvSpPr txBox="1"/>
          <p:nvPr/>
        </p:nvSpPr>
        <p:spPr>
          <a:xfrm>
            <a:off x="7111925" y="4461752"/>
            <a:ext cx="351402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582" name="Square"/>
          <p:cNvSpPr/>
          <p:nvPr/>
        </p:nvSpPr>
        <p:spPr>
          <a:xfrm>
            <a:off x="7867186" y="46776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583" name="Connection Line"/>
          <p:cNvCxnSpPr>
            <a:stCxn id="582" idx="0"/>
            <a:endCxn id="572" idx="0"/>
          </p:cNvCxnSpPr>
          <p:nvPr/>
        </p:nvCxnSpPr>
        <p:spPr>
          <a:xfrm flipV="1">
            <a:off x="8375186" y="4077672"/>
            <a:ext cx="1422765" cy="110797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586" name="Group"/>
          <p:cNvGrpSpPr/>
          <p:nvPr/>
        </p:nvGrpSpPr>
        <p:grpSpPr>
          <a:xfrm>
            <a:off x="10700014" y="3569672"/>
            <a:ext cx="1016001" cy="1016001"/>
            <a:chOff x="0" y="0"/>
            <a:chExt cx="1016000" cy="1016000"/>
          </a:xfrm>
        </p:grpSpPr>
        <p:sp>
          <p:nvSpPr>
            <p:cNvPr id="584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585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630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6014" y="3993122"/>
            <a:ext cx="381364" cy="169102"/>
          </a:xfrm>
          <a:prstGeom prst="rect">
            <a:avLst/>
          </a:prstGeom>
        </p:spPr>
      </p:pic>
      <p:grpSp>
        <p:nvGrpSpPr>
          <p:cNvPr id="590" name="Group"/>
          <p:cNvGrpSpPr/>
          <p:nvPr/>
        </p:nvGrpSpPr>
        <p:grpSpPr>
          <a:xfrm>
            <a:off x="12097377" y="3823672"/>
            <a:ext cx="508001" cy="508001"/>
            <a:chOff x="0" y="0"/>
            <a:chExt cx="508000" cy="508000"/>
          </a:xfrm>
        </p:grpSpPr>
        <p:sp>
          <p:nvSpPr>
            <p:cNvPr id="588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589" name="Equation"/>
            <p:cNvSpPr txBox="1"/>
            <p:nvPr/>
          </p:nvSpPr>
          <p:spPr>
            <a:xfrm>
              <a:off x="169290" y="126384"/>
              <a:ext cx="169419" cy="255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m:oMathPara>
              </a14:m>
              <a:endParaRPr sz="2900"/>
            </a:p>
          </p:txBody>
        </p:sp>
      </p:grpSp>
      <p:pic>
        <p:nvPicPr>
          <p:cNvPr id="632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5950" y="3993122"/>
            <a:ext cx="394065" cy="169101"/>
          </a:xfrm>
          <a:prstGeom prst="rect">
            <a:avLst/>
          </a:prstGeom>
        </p:spPr>
      </p:pic>
      <p:pic>
        <p:nvPicPr>
          <p:cNvPr id="634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8254" y="5511641"/>
            <a:ext cx="496735" cy="396358"/>
          </a:xfrm>
          <a:prstGeom prst="rect">
            <a:avLst/>
          </a:prstGeom>
        </p:spPr>
      </p:pic>
      <p:sp>
        <p:nvSpPr>
          <p:cNvPr id="593" name="Square"/>
          <p:cNvSpPr/>
          <p:nvPr/>
        </p:nvSpPr>
        <p:spPr>
          <a:xfrm>
            <a:off x="2462344" y="1748096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594" name="Connection Line"/>
          <p:cNvCxnSpPr>
            <a:stCxn id="593" idx="0"/>
            <a:endCxn id="596" idx="0"/>
          </p:cNvCxnSpPr>
          <p:nvPr/>
        </p:nvCxnSpPr>
        <p:spPr>
          <a:xfrm>
            <a:off x="2970344" y="2256096"/>
            <a:ext cx="17049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95" name="Connection Line"/>
          <p:cNvCxnSpPr>
            <a:stCxn id="612" idx="0"/>
            <a:endCxn id="593" idx="0"/>
          </p:cNvCxnSpPr>
          <p:nvPr/>
        </p:nvCxnSpPr>
        <p:spPr>
          <a:xfrm flipV="1">
            <a:off x="1028304" y="2256096"/>
            <a:ext cx="1942041" cy="21213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596" name="Square"/>
          <p:cNvSpPr/>
          <p:nvPr/>
        </p:nvSpPr>
        <p:spPr>
          <a:xfrm>
            <a:off x="4167318" y="23727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597" name="Circle"/>
          <p:cNvSpPr/>
          <p:nvPr/>
        </p:nvSpPr>
        <p:spPr>
          <a:xfrm>
            <a:off x="1550590" y="165479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598" name="Connection Line"/>
          <p:cNvCxnSpPr>
            <a:stCxn id="597" idx="0"/>
            <a:endCxn id="593" idx="0"/>
          </p:cNvCxnSpPr>
          <p:nvPr/>
        </p:nvCxnSpPr>
        <p:spPr>
          <a:xfrm>
            <a:off x="1804590" y="1908799"/>
            <a:ext cx="1165755" cy="34729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599" name="Connection Line"/>
          <p:cNvCxnSpPr>
            <a:stCxn id="600" idx="0"/>
            <a:endCxn id="601" idx="0"/>
          </p:cNvCxnSpPr>
          <p:nvPr/>
        </p:nvCxnSpPr>
        <p:spPr>
          <a:xfrm>
            <a:off x="1897724" y="3779569"/>
            <a:ext cx="1072621" cy="200084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600" name="Circle"/>
          <p:cNvSpPr/>
          <p:nvPr/>
        </p:nvSpPr>
        <p:spPr>
          <a:xfrm>
            <a:off x="1643724" y="352556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01" name="Square"/>
          <p:cNvSpPr/>
          <p:nvPr/>
        </p:nvSpPr>
        <p:spPr>
          <a:xfrm>
            <a:off x="2462344" y="347165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602" name="Connection Line"/>
          <p:cNvCxnSpPr>
            <a:stCxn id="601" idx="0"/>
            <a:endCxn id="596" idx="0"/>
          </p:cNvCxnSpPr>
          <p:nvPr/>
        </p:nvCxnSpPr>
        <p:spPr>
          <a:xfrm flipV="1">
            <a:off x="2970344" y="2880747"/>
            <a:ext cx="17049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605" name="Group"/>
          <p:cNvGrpSpPr/>
          <p:nvPr/>
        </p:nvGrpSpPr>
        <p:grpSpPr>
          <a:xfrm>
            <a:off x="5577382" y="2372747"/>
            <a:ext cx="1016001" cy="1016001"/>
            <a:chOff x="0" y="0"/>
            <a:chExt cx="1016000" cy="1016000"/>
          </a:xfrm>
        </p:grpSpPr>
        <p:sp>
          <p:nvSpPr>
            <p:cNvPr id="603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604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636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8351" y="3238859"/>
            <a:ext cx="397205" cy="296570"/>
          </a:xfrm>
          <a:prstGeom prst="rect">
            <a:avLst/>
          </a:prstGeom>
        </p:spPr>
      </p:pic>
      <p:pic>
        <p:nvPicPr>
          <p:cNvPr id="638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2796196"/>
            <a:ext cx="394065" cy="169102"/>
          </a:xfrm>
          <a:prstGeom prst="rect">
            <a:avLst/>
          </a:prstGeom>
        </p:spPr>
      </p:pic>
      <p:sp>
        <p:nvSpPr>
          <p:cNvPr id="608" name="Square"/>
          <p:cNvSpPr/>
          <p:nvPr/>
        </p:nvSpPr>
        <p:spPr>
          <a:xfrm>
            <a:off x="2487744" y="5164863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609" name="Connection Line"/>
          <p:cNvCxnSpPr>
            <a:stCxn id="608" idx="0"/>
            <a:endCxn id="611" idx="0"/>
          </p:cNvCxnSpPr>
          <p:nvPr/>
        </p:nvCxnSpPr>
        <p:spPr>
          <a:xfrm>
            <a:off x="2995744" y="5672863"/>
            <a:ext cx="16795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610" name="Connection Line"/>
          <p:cNvCxnSpPr>
            <a:stCxn id="612" idx="0"/>
            <a:endCxn id="608" idx="0"/>
          </p:cNvCxnSpPr>
          <p:nvPr/>
        </p:nvCxnSpPr>
        <p:spPr>
          <a:xfrm>
            <a:off x="1028304" y="4377463"/>
            <a:ext cx="1967441" cy="129540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611" name="Square"/>
          <p:cNvSpPr/>
          <p:nvPr/>
        </p:nvSpPr>
        <p:spPr>
          <a:xfrm>
            <a:off x="4167318" y="5789514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612" name="Circle"/>
          <p:cNvSpPr/>
          <p:nvPr/>
        </p:nvSpPr>
        <p:spPr>
          <a:xfrm>
            <a:off x="774304" y="41234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13" name="Equation"/>
          <p:cNvSpPr txBox="1"/>
          <p:nvPr/>
        </p:nvSpPr>
        <p:spPr>
          <a:xfrm>
            <a:off x="896394" y="4250084"/>
            <a:ext cx="263820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614" name="Circle"/>
          <p:cNvSpPr/>
          <p:nvPr/>
        </p:nvSpPr>
        <p:spPr>
          <a:xfrm>
            <a:off x="774304" y="54188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15" name="Equation"/>
          <p:cNvSpPr txBox="1"/>
          <p:nvPr/>
        </p:nvSpPr>
        <p:spPr>
          <a:xfrm>
            <a:off x="896394" y="5545485"/>
            <a:ext cx="29222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616" name="Circle"/>
          <p:cNvSpPr/>
          <p:nvPr/>
        </p:nvSpPr>
        <p:spPr>
          <a:xfrm>
            <a:off x="1643724" y="5558185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617" name="Connection Line"/>
          <p:cNvCxnSpPr>
            <a:stCxn id="614" idx="0"/>
            <a:endCxn id="621" idx="0"/>
          </p:cNvCxnSpPr>
          <p:nvPr/>
        </p:nvCxnSpPr>
        <p:spPr>
          <a:xfrm>
            <a:off x="1028304" y="5672863"/>
            <a:ext cx="1967441" cy="1723557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618" name="Connection Line"/>
          <p:cNvCxnSpPr>
            <a:stCxn id="616" idx="0"/>
            <a:endCxn id="608" idx="0"/>
          </p:cNvCxnSpPr>
          <p:nvPr/>
        </p:nvCxnSpPr>
        <p:spPr>
          <a:xfrm flipV="1">
            <a:off x="1897724" y="5672863"/>
            <a:ext cx="1098021" cy="13932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619" name="Connection Line"/>
          <p:cNvCxnSpPr>
            <a:stCxn id="620" idx="0"/>
            <a:endCxn id="621" idx="0"/>
          </p:cNvCxnSpPr>
          <p:nvPr/>
        </p:nvCxnSpPr>
        <p:spPr>
          <a:xfrm flipV="1">
            <a:off x="2050124" y="7396419"/>
            <a:ext cx="945621" cy="44838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620" name="Circle"/>
          <p:cNvSpPr/>
          <p:nvPr/>
        </p:nvSpPr>
        <p:spPr>
          <a:xfrm>
            <a:off x="1796124" y="759080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21" name="Square"/>
          <p:cNvSpPr/>
          <p:nvPr/>
        </p:nvSpPr>
        <p:spPr>
          <a:xfrm>
            <a:off x="2487744" y="6888419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622" name="Connection Line"/>
          <p:cNvCxnSpPr>
            <a:stCxn id="621" idx="0"/>
            <a:endCxn id="611" idx="0"/>
          </p:cNvCxnSpPr>
          <p:nvPr/>
        </p:nvCxnSpPr>
        <p:spPr>
          <a:xfrm flipV="1">
            <a:off x="2995744" y="6297514"/>
            <a:ext cx="16795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625" name="Group"/>
          <p:cNvGrpSpPr/>
          <p:nvPr/>
        </p:nvGrpSpPr>
        <p:grpSpPr>
          <a:xfrm>
            <a:off x="5577382" y="5789514"/>
            <a:ext cx="1016001" cy="1016001"/>
            <a:chOff x="0" y="0"/>
            <a:chExt cx="1016000" cy="1016000"/>
          </a:xfrm>
        </p:grpSpPr>
        <p:sp>
          <p:nvSpPr>
            <p:cNvPr id="623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624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640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6212963"/>
            <a:ext cx="394065" cy="169102"/>
          </a:xfrm>
          <a:prstGeom prst="rect">
            <a:avLst/>
          </a:prstGeom>
        </p:spPr>
      </p:pic>
      <p:cxnSp>
        <p:nvCxnSpPr>
          <p:cNvPr id="627" name="Connection Line"/>
          <p:cNvCxnSpPr>
            <a:stCxn id="614" idx="0"/>
            <a:endCxn id="601" idx="0"/>
          </p:cNvCxnSpPr>
          <p:nvPr/>
        </p:nvCxnSpPr>
        <p:spPr>
          <a:xfrm flipV="1">
            <a:off x="1028304" y="3979652"/>
            <a:ext cx="1942041" cy="169321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628" name="Q: How many degrees of freedom in the model?…"/>
          <p:cNvSpPr/>
          <p:nvPr/>
        </p:nvSpPr>
        <p:spPr>
          <a:xfrm>
            <a:off x="4721729" y="6822856"/>
            <a:ext cx="7804589" cy="2639187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How many degrees of freedom in the model?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2.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4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6</a:t>
            </a:r>
          </a:p>
        </p:txBody>
      </p:sp>
      <p:sp>
        <p:nvSpPr>
          <p:cNvPr id="629" name="Rectangle"/>
          <p:cNvSpPr/>
          <p:nvPr/>
        </p:nvSpPr>
        <p:spPr>
          <a:xfrm>
            <a:off x="4675911" y="8883379"/>
            <a:ext cx="7896225" cy="469901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8" grpId="1"/>
      <p:bldP build="whole" bldLvl="1" animBg="1" rev="0" advAuto="0" spid="629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X. Multi-layer PERCEPTRON"/>
          <p:cNvSpPr txBox="1"/>
          <p:nvPr>
            <p:ph type="title" idx="4294967295"/>
          </p:nvPr>
        </p:nvSpPr>
        <p:spPr>
          <a:xfrm>
            <a:off x="673100" y="4377266"/>
            <a:ext cx="11658600" cy="749301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EX. Multi-layer PERCEPTRON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Multi-layer PERCEPTR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Multi-layer PERCEPTRON</a:t>
            </a:r>
          </a:p>
        </p:txBody>
      </p:sp>
      <p:sp>
        <p:nvSpPr>
          <p:cNvPr id="646" name="Square"/>
          <p:cNvSpPr/>
          <p:nvPr/>
        </p:nvSpPr>
        <p:spPr>
          <a:xfrm>
            <a:off x="7867186" y="2954090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647" name="Connection Line"/>
          <p:cNvCxnSpPr>
            <a:stCxn id="646" idx="0"/>
            <a:endCxn id="649" idx="0"/>
          </p:cNvCxnSpPr>
          <p:nvPr/>
        </p:nvCxnSpPr>
        <p:spPr>
          <a:xfrm>
            <a:off x="8375186" y="3462090"/>
            <a:ext cx="1422765" cy="61558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648" name="Connection Line"/>
          <p:cNvCxnSpPr>
            <a:stCxn id="650" idx="0"/>
            <a:endCxn id="646" idx="0"/>
          </p:cNvCxnSpPr>
          <p:nvPr/>
        </p:nvCxnSpPr>
        <p:spPr>
          <a:xfrm flipV="1">
            <a:off x="7184032" y="3462090"/>
            <a:ext cx="1191155" cy="2116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649" name="Square"/>
          <p:cNvSpPr/>
          <p:nvPr/>
        </p:nvSpPr>
        <p:spPr>
          <a:xfrm>
            <a:off x="9289950" y="356967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650" name="Circle"/>
          <p:cNvSpPr/>
          <p:nvPr/>
        </p:nvSpPr>
        <p:spPr>
          <a:xfrm>
            <a:off x="6930032" y="3419757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51" name="Circle"/>
          <p:cNvSpPr/>
          <p:nvPr/>
        </p:nvSpPr>
        <p:spPr>
          <a:xfrm>
            <a:off x="7023165" y="5111182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52" name="Circle"/>
          <p:cNvSpPr/>
          <p:nvPr/>
        </p:nvSpPr>
        <p:spPr>
          <a:xfrm>
            <a:off x="6930032" y="269146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53" name="Equation"/>
          <p:cNvSpPr txBox="1"/>
          <p:nvPr/>
        </p:nvSpPr>
        <p:spPr>
          <a:xfrm>
            <a:off x="7018792" y="2818082"/>
            <a:ext cx="33048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cxnSp>
        <p:nvCxnSpPr>
          <p:cNvPr id="654" name="Connection Line"/>
          <p:cNvCxnSpPr>
            <a:stCxn id="651" idx="0"/>
            <a:endCxn id="659" idx="0"/>
          </p:cNvCxnSpPr>
          <p:nvPr/>
        </p:nvCxnSpPr>
        <p:spPr>
          <a:xfrm flipV="1">
            <a:off x="7277165" y="5185647"/>
            <a:ext cx="1098022" cy="17953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655" name="Connection Line"/>
          <p:cNvCxnSpPr>
            <a:stCxn id="652" idx="0"/>
            <a:endCxn id="646" idx="0"/>
          </p:cNvCxnSpPr>
          <p:nvPr/>
        </p:nvCxnSpPr>
        <p:spPr>
          <a:xfrm>
            <a:off x="7184032" y="2945460"/>
            <a:ext cx="1191155" cy="51663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656" name="Connection Line"/>
          <p:cNvCxnSpPr>
            <a:stCxn id="657" idx="0"/>
            <a:endCxn id="659" idx="0"/>
          </p:cNvCxnSpPr>
          <p:nvPr/>
        </p:nvCxnSpPr>
        <p:spPr>
          <a:xfrm>
            <a:off x="7277165" y="4589130"/>
            <a:ext cx="1098022" cy="59651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657" name="Circle"/>
          <p:cNvSpPr/>
          <p:nvPr/>
        </p:nvSpPr>
        <p:spPr>
          <a:xfrm>
            <a:off x="7023165" y="433513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58" name="Equation"/>
          <p:cNvSpPr txBox="1"/>
          <p:nvPr/>
        </p:nvSpPr>
        <p:spPr>
          <a:xfrm>
            <a:off x="7111925" y="4461752"/>
            <a:ext cx="351402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659" name="Square"/>
          <p:cNvSpPr/>
          <p:nvPr/>
        </p:nvSpPr>
        <p:spPr>
          <a:xfrm>
            <a:off x="7867186" y="46776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660" name="Connection Line"/>
          <p:cNvCxnSpPr>
            <a:stCxn id="659" idx="0"/>
            <a:endCxn id="649" idx="0"/>
          </p:cNvCxnSpPr>
          <p:nvPr/>
        </p:nvCxnSpPr>
        <p:spPr>
          <a:xfrm flipV="1">
            <a:off x="8375186" y="4077672"/>
            <a:ext cx="1422765" cy="110797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663" name="Group"/>
          <p:cNvGrpSpPr/>
          <p:nvPr/>
        </p:nvGrpSpPr>
        <p:grpSpPr>
          <a:xfrm>
            <a:off x="10700014" y="3569672"/>
            <a:ext cx="1016001" cy="1016001"/>
            <a:chOff x="0" y="0"/>
            <a:chExt cx="1016000" cy="1016000"/>
          </a:xfrm>
        </p:grpSpPr>
        <p:sp>
          <p:nvSpPr>
            <p:cNvPr id="661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662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709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6014" y="3993122"/>
            <a:ext cx="381364" cy="169102"/>
          </a:xfrm>
          <a:prstGeom prst="rect">
            <a:avLst/>
          </a:prstGeom>
        </p:spPr>
      </p:pic>
      <p:grpSp>
        <p:nvGrpSpPr>
          <p:cNvPr id="667" name="Group"/>
          <p:cNvGrpSpPr/>
          <p:nvPr/>
        </p:nvGrpSpPr>
        <p:grpSpPr>
          <a:xfrm>
            <a:off x="12097377" y="3823672"/>
            <a:ext cx="508001" cy="508001"/>
            <a:chOff x="0" y="0"/>
            <a:chExt cx="508000" cy="508000"/>
          </a:xfrm>
        </p:grpSpPr>
        <p:sp>
          <p:nvSpPr>
            <p:cNvPr id="665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666" name="Equation"/>
            <p:cNvSpPr txBox="1"/>
            <p:nvPr/>
          </p:nvSpPr>
          <p:spPr>
            <a:xfrm>
              <a:off x="169290" y="126384"/>
              <a:ext cx="169419" cy="255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m:oMathPara>
              </a14:m>
              <a:endParaRPr sz="2900"/>
            </a:p>
          </p:txBody>
        </p:sp>
      </p:grpSp>
      <p:pic>
        <p:nvPicPr>
          <p:cNvPr id="711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5950" y="3993122"/>
            <a:ext cx="394065" cy="169101"/>
          </a:xfrm>
          <a:prstGeom prst="rect">
            <a:avLst/>
          </a:prstGeom>
        </p:spPr>
      </p:pic>
      <p:pic>
        <p:nvPicPr>
          <p:cNvPr id="713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8254" y="5511641"/>
            <a:ext cx="496735" cy="396358"/>
          </a:xfrm>
          <a:prstGeom prst="rect">
            <a:avLst/>
          </a:prstGeom>
        </p:spPr>
      </p:pic>
      <p:sp>
        <p:nvSpPr>
          <p:cNvPr id="670" name="Square"/>
          <p:cNvSpPr/>
          <p:nvPr/>
        </p:nvSpPr>
        <p:spPr>
          <a:xfrm>
            <a:off x="2462344" y="1748096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671" name="Connection Line"/>
          <p:cNvCxnSpPr>
            <a:stCxn id="670" idx="0"/>
            <a:endCxn id="673" idx="0"/>
          </p:cNvCxnSpPr>
          <p:nvPr/>
        </p:nvCxnSpPr>
        <p:spPr>
          <a:xfrm>
            <a:off x="2970344" y="2256096"/>
            <a:ext cx="17049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672" name="Connection Line"/>
          <p:cNvCxnSpPr>
            <a:stCxn id="689" idx="0"/>
            <a:endCxn id="670" idx="0"/>
          </p:cNvCxnSpPr>
          <p:nvPr/>
        </p:nvCxnSpPr>
        <p:spPr>
          <a:xfrm flipV="1">
            <a:off x="1028304" y="2256096"/>
            <a:ext cx="1942041" cy="21213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673" name="Square"/>
          <p:cNvSpPr/>
          <p:nvPr/>
        </p:nvSpPr>
        <p:spPr>
          <a:xfrm>
            <a:off x="4167318" y="23727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674" name="Circle"/>
          <p:cNvSpPr/>
          <p:nvPr/>
        </p:nvSpPr>
        <p:spPr>
          <a:xfrm>
            <a:off x="1550590" y="165479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675" name="Connection Line"/>
          <p:cNvCxnSpPr>
            <a:stCxn id="674" idx="0"/>
            <a:endCxn id="670" idx="0"/>
          </p:cNvCxnSpPr>
          <p:nvPr/>
        </p:nvCxnSpPr>
        <p:spPr>
          <a:xfrm>
            <a:off x="1804590" y="1908799"/>
            <a:ext cx="1165755" cy="34729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676" name="Connection Line"/>
          <p:cNvCxnSpPr>
            <a:stCxn id="677" idx="0"/>
            <a:endCxn id="678" idx="0"/>
          </p:cNvCxnSpPr>
          <p:nvPr/>
        </p:nvCxnSpPr>
        <p:spPr>
          <a:xfrm>
            <a:off x="1897724" y="3779569"/>
            <a:ext cx="1072621" cy="200084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677" name="Circle"/>
          <p:cNvSpPr/>
          <p:nvPr/>
        </p:nvSpPr>
        <p:spPr>
          <a:xfrm>
            <a:off x="1643724" y="352556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78" name="Square"/>
          <p:cNvSpPr/>
          <p:nvPr/>
        </p:nvSpPr>
        <p:spPr>
          <a:xfrm>
            <a:off x="2462344" y="347165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679" name="Connection Line"/>
          <p:cNvCxnSpPr>
            <a:stCxn id="678" idx="0"/>
            <a:endCxn id="673" idx="0"/>
          </p:cNvCxnSpPr>
          <p:nvPr/>
        </p:nvCxnSpPr>
        <p:spPr>
          <a:xfrm flipV="1">
            <a:off x="2970344" y="2880747"/>
            <a:ext cx="17049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682" name="Group"/>
          <p:cNvGrpSpPr/>
          <p:nvPr/>
        </p:nvGrpSpPr>
        <p:grpSpPr>
          <a:xfrm>
            <a:off x="5577382" y="2372747"/>
            <a:ext cx="1016001" cy="1016001"/>
            <a:chOff x="0" y="0"/>
            <a:chExt cx="1016000" cy="1016000"/>
          </a:xfrm>
        </p:grpSpPr>
        <p:sp>
          <p:nvSpPr>
            <p:cNvPr id="680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681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715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8351" y="3238859"/>
            <a:ext cx="397205" cy="296570"/>
          </a:xfrm>
          <a:prstGeom prst="rect">
            <a:avLst/>
          </a:prstGeom>
        </p:spPr>
      </p:pic>
      <p:pic>
        <p:nvPicPr>
          <p:cNvPr id="717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2796196"/>
            <a:ext cx="394065" cy="169102"/>
          </a:xfrm>
          <a:prstGeom prst="rect">
            <a:avLst/>
          </a:prstGeom>
        </p:spPr>
      </p:pic>
      <p:sp>
        <p:nvSpPr>
          <p:cNvPr id="685" name="Square"/>
          <p:cNvSpPr/>
          <p:nvPr/>
        </p:nvSpPr>
        <p:spPr>
          <a:xfrm>
            <a:off x="2487744" y="5164863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686" name="Connection Line"/>
          <p:cNvCxnSpPr>
            <a:stCxn id="685" idx="0"/>
            <a:endCxn id="688" idx="0"/>
          </p:cNvCxnSpPr>
          <p:nvPr/>
        </p:nvCxnSpPr>
        <p:spPr>
          <a:xfrm>
            <a:off x="2995744" y="5672863"/>
            <a:ext cx="16795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687" name="Connection Line"/>
          <p:cNvCxnSpPr>
            <a:stCxn id="689" idx="0"/>
            <a:endCxn id="685" idx="0"/>
          </p:cNvCxnSpPr>
          <p:nvPr/>
        </p:nvCxnSpPr>
        <p:spPr>
          <a:xfrm>
            <a:off x="1028304" y="4377463"/>
            <a:ext cx="1967441" cy="129540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688" name="Square"/>
          <p:cNvSpPr/>
          <p:nvPr/>
        </p:nvSpPr>
        <p:spPr>
          <a:xfrm>
            <a:off x="4167318" y="5789514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689" name="Circle"/>
          <p:cNvSpPr/>
          <p:nvPr/>
        </p:nvSpPr>
        <p:spPr>
          <a:xfrm>
            <a:off x="774304" y="41234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90" name="Equation"/>
          <p:cNvSpPr txBox="1"/>
          <p:nvPr/>
        </p:nvSpPr>
        <p:spPr>
          <a:xfrm>
            <a:off x="896394" y="4250084"/>
            <a:ext cx="263820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691" name="Circle"/>
          <p:cNvSpPr/>
          <p:nvPr/>
        </p:nvSpPr>
        <p:spPr>
          <a:xfrm>
            <a:off x="774304" y="54188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92" name="Equation"/>
          <p:cNvSpPr txBox="1"/>
          <p:nvPr/>
        </p:nvSpPr>
        <p:spPr>
          <a:xfrm>
            <a:off x="896394" y="5545485"/>
            <a:ext cx="29222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693" name="Circle"/>
          <p:cNvSpPr/>
          <p:nvPr/>
        </p:nvSpPr>
        <p:spPr>
          <a:xfrm>
            <a:off x="1643724" y="5558185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694" name="Connection Line"/>
          <p:cNvCxnSpPr>
            <a:stCxn id="691" idx="0"/>
            <a:endCxn id="698" idx="0"/>
          </p:cNvCxnSpPr>
          <p:nvPr/>
        </p:nvCxnSpPr>
        <p:spPr>
          <a:xfrm>
            <a:off x="1028304" y="5672863"/>
            <a:ext cx="1967441" cy="1723557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695" name="Connection Line"/>
          <p:cNvCxnSpPr>
            <a:stCxn id="693" idx="0"/>
            <a:endCxn id="685" idx="0"/>
          </p:cNvCxnSpPr>
          <p:nvPr/>
        </p:nvCxnSpPr>
        <p:spPr>
          <a:xfrm flipV="1">
            <a:off x="1897724" y="5672863"/>
            <a:ext cx="1098021" cy="13932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696" name="Connection Line"/>
          <p:cNvCxnSpPr>
            <a:stCxn id="697" idx="0"/>
            <a:endCxn id="698" idx="0"/>
          </p:cNvCxnSpPr>
          <p:nvPr/>
        </p:nvCxnSpPr>
        <p:spPr>
          <a:xfrm flipV="1">
            <a:off x="2050124" y="7396419"/>
            <a:ext cx="945621" cy="44838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697" name="Circle"/>
          <p:cNvSpPr/>
          <p:nvPr/>
        </p:nvSpPr>
        <p:spPr>
          <a:xfrm>
            <a:off x="1796124" y="759080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98" name="Square"/>
          <p:cNvSpPr/>
          <p:nvPr/>
        </p:nvSpPr>
        <p:spPr>
          <a:xfrm>
            <a:off x="2487744" y="6888419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699" name="Connection Line"/>
          <p:cNvCxnSpPr>
            <a:stCxn id="698" idx="0"/>
            <a:endCxn id="688" idx="0"/>
          </p:cNvCxnSpPr>
          <p:nvPr/>
        </p:nvCxnSpPr>
        <p:spPr>
          <a:xfrm flipV="1">
            <a:off x="2995744" y="6297514"/>
            <a:ext cx="16795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702" name="Group"/>
          <p:cNvGrpSpPr/>
          <p:nvPr/>
        </p:nvGrpSpPr>
        <p:grpSpPr>
          <a:xfrm>
            <a:off x="5577382" y="5789514"/>
            <a:ext cx="1016001" cy="1016001"/>
            <a:chOff x="0" y="0"/>
            <a:chExt cx="1016000" cy="1016000"/>
          </a:xfrm>
        </p:grpSpPr>
        <p:sp>
          <p:nvSpPr>
            <p:cNvPr id="700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701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719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6212963"/>
            <a:ext cx="394065" cy="169102"/>
          </a:xfrm>
          <a:prstGeom prst="rect">
            <a:avLst/>
          </a:prstGeom>
        </p:spPr>
      </p:pic>
      <p:cxnSp>
        <p:nvCxnSpPr>
          <p:cNvPr id="704" name="Connection Line"/>
          <p:cNvCxnSpPr>
            <a:stCxn id="691" idx="0"/>
            <a:endCxn id="678" idx="0"/>
          </p:cNvCxnSpPr>
          <p:nvPr/>
        </p:nvCxnSpPr>
        <p:spPr>
          <a:xfrm flipV="1">
            <a:off x="1028304" y="3979652"/>
            <a:ext cx="1942041" cy="169321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705" name="Q: How many degrees of freedom in the model?…"/>
          <p:cNvSpPr/>
          <p:nvPr/>
        </p:nvSpPr>
        <p:spPr>
          <a:xfrm>
            <a:off x="4721729" y="6822856"/>
            <a:ext cx="7804589" cy="2639187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How many degrees of freedom in the model?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2.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4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6</a:t>
            </a:r>
          </a:p>
        </p:txBody>
      </p:sp>
      <p:sp>
        <p:nvSpPr>
          <p:cNvPr id="706" name="Rectangle"/>
          <p:cNvSpPr/>
          <p:nvPr/>
        </p:nvSpPr>
        <p:spPr>
          <a:xfrm>
            <a:off x="4675911" y="7549954"/>
            <a:ext cx="7896225" cy="469901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cxnSp>
        <p:nvCxnSpPr>
          <p:cNvPr id="707" name="Connection Line"/>
          <p:cNvCxnSpPr>
            <a:stCxn id="688" idx="0"/>
            <a:endCxn id="651" idx="0"/>
          </p:cNvCxnSpPr>
          <p:nvPr/>
        </p:nvCxnSpPr>
        <p:spPr>
          <a:xfrm flipV="1">
            <a:off x="4675318" y="5365182"/>
            <a:ext cx="2601848" cy="93233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708" name="Connection Line"/>
          <p:cNvCxnSpPr>
            <a:stCxn id="673" idx="0"/>
            <a:endCxn id="650" idx="0"/>
          </p:cNvCxnSpPr>
          <p:nvPr/>
        </p:nvCxnSpPr>
        <p:spPr>
          <a:xfrm>
            <a:off x="4675318" y="2880747"/>
            <a:ext cx="2508715" cy="79301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7" grpId="2"/>
      <p:bldP build="whole" bldLvl="1" animBg="1" rev="0" advAuto="0" spid="682" grpId="1"/>
      <p:bldP build="whole" bldLvl="1" animBg="1" rev="0" advAuto="0" spid="706" grpId="10"/>
      <p:bldP build="whole" bldLvl="1" animBg="1" rev="0" advAuto="0" spid="715" grpId="3"/>
      <p:bldP build="whole" bldLvl="1" animBg="1" rev="0" advAuto="0" spid="705" grpId="9"/>
      <p:bldP build="whole" bldLvl="1" animBg="1" rev="0" advAuto="0" spid="702" grpId="5"/>
      <p:bldP build="whole" bldLvl="1" animBg="1" rev="0" advAuto="0" spid="719" grpId="6"/>
      <p:bldP build="whole" bldLvl="1" animBg="1" rev="0" advAuto="0" spid="708" grpId="7"/>
      <p:bldP build="whole" bldLvl="1" animBg="1" rev="0" advAuto="0" spid="707" grpId="8"/>
      <p:bldP build="whole" bldLvl="1" animBg="1" rev="0" advAuto="0" spid="713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quare"/>
          <p:cNvSpPr/>
          <p:nvPr/>
        </p:nvSpPr>
        <p:spPr>
          <a:xfrm>
            <a:off x="7867186" y="2954090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723" name="Connection Line"/>
          <p:cNvCxnSpPr>
            <a:stCxn id="722" idx="0"/>
            <a:endCxn id="725" idx="0"/>
          </p:cNvCxnSpPr>
          <p:nvPr/>
        </p:nvCxnSpPr>
        <p:spPr>
          <a:xfrm>
            <a:off x="8375186" y="3462090"/>
            <a:ext cx="1422765" cy="61558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724" name="Connection Line"/>
          <p:cNvCxnSpPr>
            <a:stCxn id="726" idx="0"/>
            <a:endCxn id="722" idx="0"/>
          </p:cNvCxnSpPr>
          <p:nvPr/>
        </p:nvCxnSpPr>
        <p:spPr>
          <a:xfrm flipV="1">
            <a:off x="7184032" y="3462090"/>
            <a:ext cx="1191155" cy="2116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725" name="Square"/>
          <p:cNvSpPr/>
          <p:nvPr/>
        </p:nvSpPr>
        <p:spPr>
          <a:xfrm>
            <a:off x="9289950" y="356967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726" name="Circle"/>
          <p:cNvSpPr/>
          <p:nvPr/>
        </p:nvSpPr>
        <p:spPr>
          <a:xfrm>
            <a:off x="6930032" y="3419757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727" name="Circle"/>
          <p:cNvSpPr/>
          <p:nvPr/>
        </p:nvSpPr>
        <p:spPr>
          <a:xfrm>
            <a:off x="7023165" y="5111182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728" name="Circle"/>
          <p:cNvSpPr/>
          <p:nvPr/>
        </p:nvSpPr>
        <p:spPr>
          <a:xfrm>
            <a:off x="6930032" y="269146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729" name="Equation"/>
          <p:cNvSpPr txBox="1"/>
          <p:nvPr/>
        </p:nvSpPr>
        <p:spPr>
          <a:xfrm>
            <a:off x="7018792" y="2818082"/>
            <a:ext cx="33048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cxnSp>
        <p:nvCxnSpPr>
          <p:cNvPr id="730" name="Connection Line"/>
          <p:cNvCxnSpPr>
            <a:stCxn id="727" idx="0"/>
            <a:endCxn id="735" idx="0"/>
          </p:cNvCxnSpPr>
          <p:nvPr/>
        </p:nvCxnSpPr>
        <p:spPr>
          <a:xfrm flipV="1">
            <a:off x="7277165" y="5185647"/>
            <a:ext cx="1098022" cy="17953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731" name="Connection Line"/>
          <p:cNvCxnSpPr>
            <a:stCxn id="728" idx="0"/>
            <a:endCxn id="722" idx="0"/>
          </p:cNvCxnSpPr>
          <p:nvPr/>
        </p:nvCxnSpPr>
        <p:spPr>
          <a:xfrm>
            <a:off x="7184032" y="2945460"/>
            <a:ext cx="1191155" cy="51663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732" name="Connection Line"/>
          <p:cNvCxnSpPr>
            <a:stCxn id="733" idx="0"/>
            <a:endCxn id="735" idx="0"/>
          </p:cNvCxnSpPr>
          <p:nvPr/>
        </p:nvCxnSpPr>
        <p:spPr>
          <a:xfrm>
            <a:off x="7277165" y="4589130"/>
            <a:ext cx="1098022" cy="59651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733" name="Circle"/>
          <p:cNvSpPr/>
          <p:nvPr/>
        </p:nvSpPr>
        <p:spPr>
          <a:xfrm>
            <a:off x="7023165" y="433513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734" name="Equation"/>
          <p:cNvSpPr txBox="1"/>
          <p:nvPr/>
        </p:nvSpPr>
        <p:spPr>
          <a:xfrm>
            <a:off x="7111925" y="4461752"/>
            <a:ext cx="351402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735" name="Square"/>
          <p:cNvSpPr/>
          <p:nvPr/>
        </p:nvSpPr>
        <p:spPr>
          <a:xfrm>
            <a:off x="7867186" y="46776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736" name="Connection Line"/>
          <p:cNvCxnSpPr>
            <a:stCxn id="735" idx="0"/>
            <a:endCxn id="725" idx="0"/>
          </p:cNvCxnSpPr>
          <p:nvPr/>
        </p:nvCxnSpPr>
        <p:spPr>
          <a:xfrm flipV="1">
            <a:off x="8375186" y="4077672"/>
            <a:ext cx="1422765" cy="110797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739" name="Group"/>
          <p:cNvGrpSpPr/>
          <p:nvPr/>
        </p:nvGrpSpPr>
        <p:grpSpPr>
          <a:xfrm>
            <a:off x="10700014" y="3569672"/>
            <a:ext cx="1016001" cy="1016001"/>
            <a:chOff x="0" y="0"/>
            <a:chExt cx="1016000" cy="1016000"/>
          </a:xfrm>
        </p:grpSpPr>
        <p:sp>
          <p:nvSpPr>
            <p:cNvPr id="737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738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782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6014" y="3993122"/>
            <a:ext cx="381364" cy="169102"/>
          </a:xfrm>
          <a:prstGeom prst="rect">
            <a:avLst/>
          </a:prstGeom>
        </p:spPr>
      </p:pic>
      <p:grpSp>
        <p:nvGrpSpPr>
          <p:cNvPr id="743" name="Group"/>
          <p:cNvGrpSpPr/>
          <p:nvPr/>
        </p:nvGrpSpPr>
        <p:grpSpPr>
          <a:xfrm>
            <a:off x="12097377" y="3823672"/>
            <a:ext cx="508001" cy="508001"/>
            <a:chOff x="0" y="0"/>
            <a:chExt cx="508000" cy="508000"/>
          </a:xfrm>
        </p:grpSpPr>
        <p:sp>
          <p:nvSpPr>
            <p:cNvPr id="741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742" name="Equation"/>
            <p:cNvSpPr txBox="1"/>
            <p:nvPr/>
          </p:nvSpPr>
          <p:spPr>
            <a:xfrm>
              <a:off x="169290" y="126384"/>
              <a:ext cx="169419" cy="255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m:oMathPara>
              </a14:m>
              <a:endParaRPr sz="2900"/>
            </a:p>
          </p:txBody>
        </p:sp>
      </p:grpSp>
      <p:pic>
        <p:nvPicPr>
          <p:cNvPr id="784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5950" y="3993122"/>
            <a:ext cx="394065" cy="169101"/>
          </a:xfrm>
          <a:prstGeom prst="rect">
            <a:avLst/>
          </a:prstGeom>
        </p:spPr>
      </p:pic>
      <p:pic>
        <p:nvPicPr>
          <p:cNvPr id="786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8254" y="5511641"/>
            <a:ext cx="496735" cy="396358"/>
          </a:xfrm>
          <a:prstGeom prst="rect">
            <a:avLst/>
          </a:prstGeom>
        </p:spPr>
      </p:pic>
      <p:sp>
        <p:nvSpPr>
          <p:cNvPr id="746" name="Square"/>
          <p:cNvSpPr/>
          <p:nvPr/>
        </p:nvSpPr>
        <p:spPr>
          <a:xfrm>
            <a:off x="2462344" y="1748096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747" name="Connection Line"/>
          <p:cNvCxnSpPr>
            <a:stCxn id="746" idx="0"/>
            <a:endCxn id="749" idx="0"/>
          </p:cNvCxnSpPr>
          <p:nvPr/>
        </p:nvCxnSpPr>
        <p:spPr>
          <a:xfrm>
            <a:off x="2970344" y="2256096"/>
            <a:ext cx="17049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748" name="Connection Line"/>
          <p:cNvCxnSpPr>
            <a:stCxn id="765" idx="0"/>
            <a:endCxn id="746" idx="0"/>
          </p:cNvCxnSpPr>
          <p:nvPr/>
        </p:nvCxnSpPr>
        <p:spPr>
          <a:xfrm flipV="1">
            <a:off x="1028304" y="2256096"/>
            <a:ext cx="1942041" cy="21213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749" name="Square"/>
          <p:cNvSpPr/>
          <p:nvPr/>
        </p:nvSpPr>
        <p:spPr>
          <a:xfrm>
            <a:off x="4167318" y="23727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750" name="Circle"/>
          <p:cNvSpPr/>
          <p:nvPr/>
        </p:nvSpPr>
        <p:spPr>
          <a:xfrm>
            <a:off x="1550590" y="165479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751" name="Connection Line"/>
          <p:cNvCxnSpPr>
            <a:stCxn id="750" idx="0"/>
            <a:endCxn id="746" idx="0"/>
          </p:cNvCxnSpPr>
          <p:nvPr/>
        </p:nvCxnSpPr>
        <p:spPr>
          <a:xfrm>
            <a:off x="1804590" y="1908799"/>
            <a:ext cx="1165755" cy="34729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752" name="Connection Line"/>
          <p:cNvCxnSpPr>
            <a:stCxn id="753" idx="0"/>
            <a:endCxn id="754" idx="0"/>
          </p:cNvCxnSpPr>
          <p:nvPr/>
        </p:nvCxnSpPr>
        <p:spPr>
          <a:xfrm>
            <a:off x="1897724" y="3779569"/>
            <a:ext cx="1072621" cy="200084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753" name="Circle"/>
          <p:cNvSpPr/>
          <p:nvPr/>
        </p:nvSpPr>
        <p:spPr>
          <a:xfrm>
            <a:off x="1643724" y="352556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754" name="Square"/>
          <p:cNvSpPr/>
          <p:nvPr/>
        </p:nvSpPr>
        <p:spPr>
          <a:xfrm>
            <a:off x="2462344" y="347165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755" name="Connection Line"/>
          <p:cNvCxnSpPr>
            <a:stCxn id="754" idx="0"/>
            <a:endCxn id="749" idx="0"/>
          </p:cNvCxnSpPr>
          <p:nvPr/>
        </p:nvCxnSpPr>
        <p:spPr>
          <a:xfrm flipV="1">
            <a:off x="2970344" y="2880747"/>
            <a:ext cx="17049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758" name="Group"/>
          <p:cNvGrpSpPr/>
          <p:nvPr/>
        </p:nvGrpSpPr>
        <p:grpSpPr>
          <a:xfrm>
            <a:off x="5577382" y="2372747"/>
            <a:ext cx="1016001" cy="1016001"/>
            <a:chOff x="0" y="0"/>
            <a:chExt cx="1016000" cy="1016000"/>
          </a:xfrm>
        </p:grpSpPr>
        <p:sp>
          <p:nvSpPr>
            <p:cNvPr id="756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757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788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8351" y="3238859"/>
            <a:ext cx="397205" cy="296570"/>
          </a:xfrm>
          <a:prstGeom prst="rect">
            <a:avLst/>
          </a:prstGeom>
        </p:spPr>
      </p:pic>
      <p:pic>
        <p:nvPicPr>
          <p:cNvPr id="790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2796196"/>
            <a:ext cx="394065" cy="169102"/>
          </a:xfrm>
          <a:prstGeom prst="rect">
            <a:avLst/>
          </a:prstGeom>
        </p:spPr>
      </p:pic>
      <p:sp>
        <p:nvSpPr>
          <p:cNvPr id="761" name="Square"/>
          <p:cNvSpPr/>
          <p:nvPr/>
        </p:nvSpPr>
        <p:spPr>
          <a:xfrm>
            <a:off x="2487744" y="5164863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762" name="Connection Line"/>
          <p:cNvCxnSpPr>
            <a:stCxn id="761" idx="0"/>
            <a:endCxn id="764" idx="0"/>
          </p:cNvCxnSpPr>
          <p:nvPr/>
        </p:nvCxnSpPr>
        <p:spPr>
          <a:xfrm>
            <a:off x="2995744" y="5672863"/>
            <a:ext cx="16795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763" name="Connection Line"/>
          <p:cNvCxnSpPr>
            <a:stCxn id="765" idx="0"/>
            <a:endCxn id="761" idx="0"/>
          </p:cNvCxnSpPr>
          <p:nvPr/>
        </p:nvCxnSpPr>
        <p:spPr>
          <a:xfrm>
            <a:off x="1028304" y="4377463"/>
            <a:ext cx="1967441" cy="129540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764" name="Square"/>
          <p:cNvSpPr/>
          <p:nvPr/>
        </p:nvSpPr>
        <p:spPr>
          <a:xfrm>
            <a:off x="4167318" y="5789514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765" name="Circle"/>
          <p:cNvSpPr/>
          <p:nvPr/>
        </p:nvSpPr>
        <p:spPr>
          <a:xfrm>
            <a:off x="774304" y="41234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766" name="Equation"/>
          <p:cNvSpPr txBox="1"/>
          <p:nvPr/>
        </p:nvSpPr>
        <p:spPr>
          <a:xfrm>
            <a:off x="896394" y="4250084"/>
            <a:ext cx="263820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767" name="Circle"/>
          <p:cNvSpPr/>
          <p:nvPr/>
        </p:nvSpPr>
        <p:spPr>
          <a:xfrm>
            <a:off x="774304" y="54188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768" name="Equation"/>
          <p:cNvSpPr txBox="1"/>
          <p:nvPr/>
        </p:nvSpPr>
        <p:spPr>
          <a:xfrm>
            <a:off x="896394" y="5545485"/>
            <a:ext cx="29222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769" name="Circle"/>
          <p:cNvSpPr/>
          <p:nvPr/>
        </p:nvSpPr>
        <p:spPr>
          <a:xfrm>
            <a:off x="1643724" y="5558185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770" name="Connection Line"/>
          <p:cNvCxnSpPr>
            <a:stCxn id="767" idx="0"/>
            <a:endCxn id="774" idx="0"/>
          </p:cNvCxnSpPr>
          <p:nvPr/>
        </p:nvCxnSpPr>
        <p:spPr>
          <a:xfrm>
            <a:off x="1028304" y="5672863"/>
            <a:ext cx="1967441" cy="1723557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771" name="Connection Line"/>
          <p:cNvCxnSpPr>
            <a:stCxn id="769" idx="0"/>
            <a:endCxn id="761" idx="0"/>
          </p:cNvCxnSpPr>
          <p:nvPr/>
        </p:nvCxnSpPr>
        <p:spPr>
          <a:xfrm flipV="1">
            <a:off x="1897724" y="5672863"/>
            <a:ext cx="1098021" cy="13932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772" name="Connection Line"/>
          <p:cNvCxnSpPr>
            <a:stCxn id="773" idx="0"/>
            <a:endCxn id="774" idx="0"/>
          </p:cNvCxnSpPr>
          <p:nvPr/>
        </p:nvCxnSpPr>
        <p:spPr>
          <a:xfrm flipV="1">
            <a:off x="2050124" y="7396419"/>
            <a:ext cx="945621" cy="44838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773" name="Circle"/>
          <p:cNvSpPr/>
          <p:nvPr/>
        </p:nvSpPr>
        <p:spPr>
          <a:xfrm>
            <a:off x="1796124" y="759080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774" name="Square"/>
          <p:cNvSpPr/>
          <p:nvPr/>
        </p:nvSpPr>
        <p:spPr>
          <a:xfrm>
            <a:off x="2487744" y="6888419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775" name="Connection Line"/>
          <p:cNvCxnSpPr>
            <a:stCxn id="774" idx="0"/>
            <a:endCxn id="764" idx="0"/>
          </p:cNvCxnSpPr>
          <p:nvPr/>
        </p:nvCxnSpPr>
        <p:spPr>
          <a:xfrm flipV="1">
            <a:off x="2995744" y="6297514"/>
            <a:ext cx="16795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778" name="Group"/>
          <p:cNvGrpSpPr/>
          <p:nvPr/>
        </p:nvGrpSpPr>
        <p:grpSpPr>
          <a:xfrm>
            <a:off x="5577382" y="5789514"/>
            <a:ext cx="1016001" cy="1016001"/>
            <a:chOff x="0" y="0"/>
            <a:chExt cx="1016000" cy="1016000"/>
          </a:xfrm>
        </p:grpSpPr>
        <p:sp>
          <p:nvSpPr>
            <p:cNvPr id="776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777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792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6212963"/>
            <a:ext cx="394065" cy="169102"/>
          </a:xfrm>
          <a:prstGeom prst="rect">
            <a:avLst/>
          </a:prstGeom>
        </p:spPr>
      </p:pic>
      <p:cxnSp>
        <p:nvCxnSpPr>
          <p:cNvPr id="780" name="Connection Line"/>
          <p:cNvCxnSpPr>
            <a:stCxn id="767" idx="0"/>
            <a:endCxn id="754" idx="0"/>
          </p:cNvCxnSpPr>
          <p:nvPr/>
        </p:nvCxnSpPr>
        <p:spPr>
          <a:xfrm flipV="1">
            <a:off x="1028304" y="3979652"/>
            <a:ext cx="1942041" cy="169321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pic>
        <p:nvPicPr>
          <p:cNvPr id="781" name="NeuralNetComputation22.mp4" descr="NeuralNetComputation22.mp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648989" y="1270730"/>
            <a:ext cx="11924326" cy="6702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7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8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Equation"/>
          <p:cNvSpPr txBox="1"/>
          <p:nvPr/>
        </p:nvSpPr>
        <p:spPr>
          <a:xfrm>
            <a:off x="1580472" y="4015130"/>
            <a:ext cx="521971" cy="4983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6000"/>
          </a:p>
        </p:txBody>
      </p:sp>
      <p:pic>
        <p:nvPicPr>
          <p:cNvPr id="796" name="NeuralNetComputation.mp4" descr="NeuralNetComputa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53579" y="1645612"/>
            <a:ext cx="11497642" cy="6462376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ulti-layer PERCEPTRON Matrix MULtiplicait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pc="69" sz="3480"/>
            </a:lvl1pPr>
          </a:lstStyle>
          <a:p>
            <a:pPr/>
            <a:r>
              <a:t>Multi-layer PERCEPTRON Matrix MULtiplicaiton</a:t>
            </a:r>
          </a:p>
        </p:txBody>
      </p:sp>
      <p:sp>
        <p:nvSpPr>
          <p:cNvPr id="798" name="Equation"/>
          <p:cNvSpPr txBox="1"/>
          <p:nvPr/>
        </p:nvSpPr>
        <p:spPr>
          <a:xfrm>
            <a:off x="3883405" y="4008272"/>
            <a:ext cx="637033" cy="5120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  <a:endParaRPr sz="6000"/>
          </a:p>
        </p:txBody>
      </p:sp>
      <p:sp>
        <p:nvSpPr>
          <p:cNvPr id="799" name="Equation"/>
          <p:cNvSpPr txBox="1"/>
          <p:nvPr/>
        </p:nvSpPr>
        <p:spPr>
          <a:xfrm>
            <a:off x="6702805" y="4015130"/>
            <a:ext cx="592837" cy="4983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6000"/>
          </a:p>
        </p:txBody>
      </p:sp>
      <p:sp>
        <p:nvSpPr>
          <p:cNvPr id="800" name="Equation"/>
          <p:cNvSpPr txBox="1"/>
          <p:nvPr/>
        </p:nvSpPr>
        <p:spPr>
          <a:xfrm>
            <a:off x="8540072" y="4008272"/>
            <a:ext cx="505969" cy="5120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</m:oMath>
              </m:oMathPara>
            </a14:m>
            <a:endParaRPr sz="6000"/>
          </a:p>
        </p:txBody>
      </p:sp>
      <p:sp>
        <p:nvSpPr>
          <p:cNvPr id="801" name="Equation"/>
          <p:cNvSpPr txBox="1"/>
          <p:nvPr/>
        </p:nvSpPr>
        <p:spPr>
          <a:xfrm>
            <a:off x="10290470" y="4015130"/>
            <a:ext cx="423673" cy="4983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</m:oMath>
              </m:oMathPara>
            </a14:m>
            <a:endParaRPr sz="60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000" fill="hold"/>
                                        <p:tgtEl>
                                          <p:spTgt spid="7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9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input-transformed PERCEPTR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input-transformed PERCEPTRON</a:t>
            </a:r>
          </a:p>
        </p:txBody>
      </p:sp>
      <p:sp>
        <p:nvSpPr>
          <p:cNvPr id="804" name="Equation"/>
          <p:cNvSpPr txBox="1"/>
          <p:nvPr/>
        </p:nvSpPr>
        <p:spPr>
          <a:xfrm>
            <a:off x="1904314" y="2848754"/>
            <a:ext cx="9196172" cy="6787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limUp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e>
                    <m:li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lim>
                  </m:limUp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limUp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e>
                    <m:li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lim>
                  </m:limUp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700"/>
          </a:p>
        </p:txBody>
      </p:sp>
      <p:sp>
        <p:nvSpPr>
          <p:cNvPr id="805" name="Equation"/>
          <p:cNvSpPr txBox="1"/>
          <p:nvPr/>
        </p:nvSpPr>
        <p:spPr>
          <a:xfrm>
            <a:off x="1794248" y="6032220"/>
            <a:ext cx="8479826" cy="5097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</m:oMath>
              </m:oMathPara>
            </a14:m>
            <a:endParaRPr sz="4700"/>
          </a:p>
        </p:txBody>
      </p:sp>
      <p:sp>
        <p:nvSpPr>
          <p:cNvPr id="806" name="Collapsed:"/>
          <p:cNvSpPr txBox="1"/>
          <p:nvPr/>
        </p:nvSpPr>
        <p:spPr>
          <a:xfrm>
            <a:off x="1277653" y="5166783"/>
            <a:ext cx="157642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Collapsed: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EX. Multi-layer PERCEPTRON…"/>
          <p:cNvSpPr txBox="1"/>
          <p:nvPr>
            <p:ph type="title" idx="4294967295"/>
          </p:nvPr>
        </p:nvSpPr>
        <p:spPr>
          <a:xfrm>
            <a:off x="571500" y="3950328"/>
            <a:ext cx="11658600" cy="1481039"/>
          </a:xfrm>
          <a:prstGeom prst="rect">
            <a:avLst/>
          </a:prstGeom>
        </p:spPr>
        <p:txBody>
          <a:bodyPr/>
          <a:lstStyle/>
          <a:p>
            <a:pPr/>
            <a:r>
              <a:t>EX. Multi-layer PERCEPTRON</a:t>
            </a:r>
          </a:p>
          <a:p>
            <a:pPr/>
            <a:r>
              <a:t>Using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MOD2: Train an artificial Neur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8620">
              <a:defRPr spc="176" sz="8840"/>
            </a:lvl1pPr>
          </a:lstStyle>
          <a:p>
            <a:pPr/>
            <a:r>
              <a:t>MOD2: Train an artificial Neuron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MOD1: The Make of an artificial Neur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9184">
              <a:defRPr spc="149" sz="7488"/>
            </a:lvl1pPr>
          </a:lstStyle>
          <a:p>
            <a:pPr/>
            <a:r>
              <a:t>MOD1: The Make of an artificial Neuron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Adjust Net OUTP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Adjust Net OUTPUTs</a:t>
            </a:r>
          </a:p>
        </p:txBody>
      </p:sp>
      <p:sp>
        <p:nvSpPr>
          <p:cNvPr id="813" name="Gradient Defini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Gradient Definition</a:t>
            </a:r>
          </a:p>
          <a:p>
            <a:pPr lvl="1"/>
            <a:r>
              <a:t>“What if ..” for each parameter</a:t>
            </a:r>
          </a:p>
          <a:p>
            <a:pPr lvl="1"/>
            <a:r>
              <a:t>Gradient Computation (Back-propagation)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An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An example</a:t>
            </a:r>
          </a:p>
        </p:txBody>
      </p:sp>
      <p:sp>
        <p:nvSpPr>
          <p:cNvPr id="816" name="Equation"/>
          <p:cNvSpPr txBox="1"/>
          <p:nvPr/>
        </p:nvSpPr>
        <p:spPr>
          <a:xfrm>
            <a:off x="2215178" y="2869637"/>
            <a:ext cx="300805" cy="2673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17" name="Equation"/>
          <p:cNvSpPr txBox="1"/>
          <p:nvPr/>
        </p:nvSpPr>
        <p:spPr>
          <a:xfrm>
            <a:off x="2782445" y="2869637"/>
            <a:ext cx="272917" cy="2635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pic>
        <p:nvPicPr>
          <p:cNvPr id="818" name="NeuralNetComputation22.mp4" descr="NeuralNetComputation2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163589" y="4778090"/>
            <a:ext cx="7838885" cy="4405931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Text"/>
          <p:cNvSpPr txBox="1"/>
          <p:nvPr/>
        </p:nvSpPr>
        <p:spPr>
          <a:xfrm>
            <a:off x="3783247" y="2598647"/>
            <a:ext cx="476839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20" name="Text"/>
          <p:cNvSpPr txBox="1"/>
          <p:nvPr/>
        </p:nvSpPr>
        <p:spPr>
          <a:xfrm>
            <a:off x="3783247" y="3394514"/>
            <a:ext cx="476839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21" name="Text"/>
          <p:cNvSpPr txBox="1"/>
          <p:nvPr/>
        </p:nvSpPr>
        <p:spPr>
          <a:xfrm>
            <a:off x="4621447" y="2598647"/>
            <a:ext cx="476839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22" name="Text"/>
          <p:cNvSpPr txBox="1"/>
          <p:nvPr/>
        </p:nvSpPr>
        <p:spPr>
          <a:xfrm>
            <a:off x="4621447" y="3394513"/>
            <a:ext cx="476839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23" name="Text"/>
          <p:cNvSpPr txBox="1"/>
          <p:nvPr/>
        </p:nvSpPr>
        <p:spPr>
          <a:xfrm>
            <a:off x="8290300" y="2632513"/>
            <a:ext cx="420467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24" name="Text"/>
          <p:cNvSpPr txBox="1"/>
          <p:nvPr/>
        </p:nvSpPr>
        <p:spPr>
          <a:xfrm>
            <a:off x="8290300" y="3428380"/>
            <a:ext cx="420467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25" name="Equation"/>
          <p:cNvSpPr txBox="1"/>
          <p:nvPr/>
        </p:nvSpPr>
        <p:spPr>
          <a:xfrm>
            <a:off x="5740801" y="2929517"/>
            <a:ext cx="306901" cy="2673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26" name="Equation"/>
          <p:cNvSpPr txBox="1"/>
          <p:nvPr/>
        </p:nvSpPr>
        <p:spPr>
          <a:xfrm>
            <a:off x="6555358" y="2931677"/>
            <a:ext cx="277870" cy="2635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27" name="Equation"/>
          <p:cNvSpPr txBox="1"/>
          <p:nvPr/>
        </p:nvSpPr>
        <p:spPr>
          <a:xfrm>
            <a:off x="6121743" y="2560068"/>
            <a:ext cx="306628" cy="359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28" name="Equation"/>
          <p:cNvSpPr txBox="1"/>
          <p:nvPr/>
        </p:nvSpPr>
        <p:spPr>
          <a:xfrm>
            <a:off x="7065403" y="2553177"/>
            <a:ext cx="295175" cy="3794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829" name="Equation"/>
          <p:cNvSpPr txBox="1"/>
          <p:nvPr/>
        </p:nvSpPr>
        <p:spPr>
          <a:xfrm>
            <a:off x="9730358" y="2835687"/>
            <a:ext cx="297384" cy="359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30" name="Equation"/>
          <p:cNvSpPr txBox="1"/>
          <p:nvPr/>
        </p:nvSpPr>
        <p:spPr>
          <a:xfrm>
            <a:off x="10167839" y="2550104"/>
            <a:ext cx="313552" cy="2851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200"/>
          </a:p>
        </p:txBody>
      </p:sp>
      <p:pic>
        <p:nvPicPr>
          <p:cNvPr id="831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16497" y="2465321"/>
            <a:ext cx="7619695" cy="1499368"/>
          </a:xfrm>
          <a:prstGeom prst="rect">
            <a:avLst/>
          </a:prstGeom>
        </p:spPr>
      </p:pic>
      <p:sp>
        <p:nvSpPr>
          <p:cNvPr id="833" name="Rectangle"/>
          <p:cNvSpPr/>
          <p:nvPr/>
        </p:nvSpPr>
        <p:spPr>
          <a:xfrm>
            <a:off x="3493392" y="2489200"/>
            <a:ext cx="1650942" cy="1694359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34" name="Rectangle"/>
          <p:cNvSpPr/>
          <p:nvPr/>
        </p:nvSpPr>
        <p:spPr>
          <a:xfrm>
            <a:off x="8169788" y="2489200"/>
            <a:ext cx="751360" cy="1694359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000" fill="hold"/>
                                        <p:tgtEl>
                                          <p:spTgt spid="8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1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BP - 1: y&gt;&gt;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BP - 1: y&gt;&gt;B</a:t>
            </a:r>
          </a:p>
        </p:txBody>
      </p:sp>
      <p:sp>
        <p:nvSpPr>
          <p:cNvPr id="837" name="Equation"/>
          <p:cNvSpPr txBox="1"/>
          <p:nvPr/>
        </p:nvSpPr>
        <p:spPr>
          <a:xfrm>
            <a:off x="1876512" y="2105753"/>
            <a:ext cx="300804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38" name="Equation"/>
          <p:cNvSpPr txBox="1"/>
          <p:nvPr/>
        </p:nvSpPr>
        <p:spPr>
          <a:xfrm>
            <a:off x="2443778" y="2105753"/>
            <a:ext cx="272917" cy="2635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pic>
        <p:nvPicPr>
          <p:cNvPr id="839" name="NeuralNetComputation22.mp4" descr="NeuralNetComputation2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47389" y="4494232"/>
            <a:ext cx="7838885" cy="4405931"/>
          </a:xfrm>
          <a:prstGeom prst="rect">
            <a:avLst/>
          </a:prstGeom>
          <a:ln w="12700">
            <a:miter lim="400000"/>
          </a:ln>
        </p:spPr>
      </p:pic>
      <p:sp>
        <p:nvSpPr>
          <p:cNvPr id="840" name="Text"/>
          <p:cNvSpPr txBox="1"/>
          <p:nvPr/>
        </p:nvSpPr>
        <p:spPr>
          <a:xfrm>
            <a:off x="34445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41" name="Text"/>
          <p:cNvSpPr txBox="1"/>
          <p:nvPr/>
        </p:nvSpPr>
        <p:spPr>
          <a:xfrm>
            <a:off x="3444580" y="2630629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42" name="Text"/>
          <p:cNvSpPr txBox="1"/>
          <p:nvPr/>
        </p:nvSpPr>
        <p:spPr>
          <a:xfrm>
            <a:off x="42827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43" name="Text"/>
          <p:cNvSpPr txBox="1"/>
          <p:nvPr/>
        </p:nvSpPr>
        <p:spPr>
          <a:xfrm>
            <a:off x="4282780" y="2630629"/>
            <a:ext cx="47684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44" name="Text"/>
          <p:cNvSpPr txBox="1"/>
          <p:nvPr/>
        </p:nvSpPr>
        <p:spPr>
          <a:xfrm>
            <a:off x="7951633" y="1868629"/>
            <a:ext cx="420467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45" name="Text"/>
          <p:cNvSpPr txBox="1"/>
          <p:nvPr/>
        </p:nvSpPr>
        <p:spPr>
          <a:xfrm>
            <a:off x="7951633" y="2664496"/>
            <a:ext cx="420467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46" name="Equation"/>
          <p:cNvSpPr txBox="1"/>
          <p:nvPr/>
        </p:nvSpPr>
        <p:spPr>
          <a:xfrm>
            <a:off x="5402134" y="2165633"/>
            <a:ext cx="306901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47" name="Equation"/>
          <p:cNvSpPr txBox="1"/>
          <p:nvPr/>
        </p:nvSpPr>
        <p:spPr>
          <a:xfrm>
            <a:off x="6216692" y="2167792"/>
            <a:ext cx="277870" cy="2635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48" name="Equation"/>
          <p:cNvSpPr txBox="1"/>
          <p:nvPr/>
        </p:nvSpPr>
        <p:spPr>
          <a:xfrm>
            <a:off x="5783076" y="1796184"/>
            <a:ext cx="306629" cy="3595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49" name="Equation"/>
          <p:cNvSpPr txBox="1"/>
          <p:nvPr/>
        </p:nvSpPr>
        <p:spPr>
          <a:xfrm>
            <a:off x="6726736" y="1789292"/>
            <a:ext cx="295176" cy="3794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850" name="Equation"/>
          <p:cNvSpPr txBox="1"/>
          <p:nvPr/>
        </p:nvSpPr>
        <p:spPr>
          <a:xfrm>
            <a:off x="9391691" y="2071803"/>
            <a:ext cx="297384" cy="359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51" name="Equation"/>
          <p:cNvSpPr txBox="1"/>
          <p:nvPr/>
        </p:nvSpPr>
        <p:spPr>
          <a:xfrm>
            <a:off x="9829172" y="1786219"/>
            <a:ext cx="313552" cy="2851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200"/>
          </a:p>
        </p:txBody>
      </p:sp>
      <p:pic>
        <p:nvPicPr>
          <p:cNvPr id="852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24902" y="2010378"/>
            <a:ext cx="872623" cy="601397"/>
          </a:xfrm>
          <a:prstGeom prst="rect">
            <a:avLst/>
          </a:prstGeom>
        </p:spPr>
      </p:pic>
      <p:sp>
        <p:nvSpPr>
          <p:cNvPr id="854" name="Rectangle"/>
          <p:cNvSpPr/>
          <p:nvPr/>
        </p:nvSpPr>
        <p:spPr>
          <a:xfrm>
            <a:off x="3154725" y="1725315"/>
            <a:ext cx="1650942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55" name="Rectangle"/>
          <p:cNvSpPr/>
          <p:nvPr/>
        </p:nvSpPr>
        <p:spPr>
          <a:xfrm>
            <a:off x="7831121" y="1725315"/>
            <a:ext cx="751360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56" name="Equation"/>
          <p:cNvSpPr txBox="1"/>
          <p:nvPr/>
        </p:nvSpPr>
        <p:spPr>
          <a:xfrm>
            <a:off x="9024902" y="2681998"/>
            <a:ext cx="1509535" cy="14394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f>
                          <m:fPr>
                            <m:ctrlP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den>
                        </m:f>
                      </m:e>
                    </m:mr>
                    <m:mr>
                      <m:e/>
                      <m:e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mr>
                  </m:m>
                </m:oMath>
              </m:oMathPara>
            </a14:m>
            <a:endParaRPr sz="3200"/>
          </a:p>
        </p:txBody>
      </p:sp>
      <p:sp>
        <p:nvSpPr>
          <p:cNvPr id="857" name="Equation"/>
          <p:cNvSpPr txBox="1"/>
          <p:nvPr/>
        </p:nvSpPr>
        <p:spPr>
          <a:xfrm>
            <a:off x="8535794" y="4732094"/>
            <a:ext cx="2229312" cy="25176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/>
                      <m:e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den>
                        </m:f>
                      </m:e>
                    </m:mr>
                    <m:mr>
                      <m:e/>
                      <m:e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den>
                        </m:f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mr>
                  </m:m>
                </m:oMath>
              </m:oMathPara>
            </a14:m>
            <a:endParaRPr sz="3200"/>
          </a:p>
        </p:txBody>
      </p:sp>
      <p:sp>
        <p:nvSpPr>
          <p:cNvPr id="858" name="Equation"/>
          <p:cNvSpPr txBox="1"/>
          <p:nvPr/>
        </p:nvSpPr>
        <p:spPr>
          <a:xfrm>
            <a:off x="8501927" y="8132267"/>
            <a:ext cx="4342970" cy="101109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den>
                  </m:f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p>
                      <m:sSup>
                        <m:e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 sz="3200"/>
          </a:p>
        </p:txBody>
      </p:sp>
      <p:sp>
        <p:nvSpPr>
          <p:cNvPr id="859" name="Computable Using B"/>
          <p:cNvSpPr txBox="1"/>
          <p:nvPr/>
        </p:nvSpPr>
        <p:spPr>
          <a:xfrm>
            <a:off x="8503249" y="7387082"/>
            <a:ext cx="29654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Computable Using B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911" fill="hold"/>
                                        <p:tgtEl>
                                          <p:spTgt spid="8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839"/>
                </p:tgtEl>
              </p:cMediaNode>
            </p:video>
          </p:childTnLst>
        </p:cTn>
      </p:par>
    </p:tnLst>
    <p:bldLst>
      <p:bldP build="whole" bldLvl="1" animBg="1" rev="0" advAuto="0" spid="858" grpId="3"/>
      <p:bldP build="whole" bldLvl="1" animBg="1" rev="0" advAuto="0" spid="857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BP - 2: B&gt;&gt;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BP - 2: B&gt;&gt;U</a:t>
            </a:r>
          </a:p>
        </p:txBody>
      </p:sp>
      <p:sp>
        <p:nvSpPr>
          <p:cNvPr id="862" name="Equation"/>
          <p:cNvSpPr txBox="1"/>
          <p:nvPr/>
        </p:nvSpPr>
        <p:spPr>
          <a:xfrm>
            <a:off x="1876512" y="2105753"/>
            <a:ext cx="300804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63" name="Equation"/>
          <p:cNvSpPr txBox="1"/>
          <p:nvPr/>
        </p:nvSpPr>
        <p:spPr>
          <a:xfrm>
            <a:off x="2443778" y="2105753"/>
            <a:ext cx="272917" cy="2635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pic>
        <p:nvPicPr>
          <p:cNvPr id="864" name="NeuralNetComputation22.mp4" descr="NeuralNetComputation2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01758" y="3770923"/>
            <a:ext cx="7838884" cy="4405931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Text"/>
          <p:cNvSpPr txBox="1"/>
          <p:nvPr/>
        </p:nvSpPr>
        <p:spPr>
          <a:xfrm>
            <a:off x="34445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66" name="Text"/>
          <p:cNvSpPr txBox="1"/>
          <p:nvPr/>
        </p:nvSpPr>
        <p:spPr>
          <a:xfrm>
            <a:off x="3444580" y="2630629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67" name="Text"/>
          <p:cNvSpPr txBox="1"/>
          <p:nvPr/>
        </p:nvSpPr>
        <p:spPr>
          <a:xfrm>
            <a:off x="42827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68" name="Text"/>
          <p:cNvSpPr txBox="1"/>
          <p:nvPr/>
        </p:nvSpPr>
        <p:spPr>
          <a:xfrm>
            <a:off x="4282780" y="2630629"/>
            <a:ext cx="47684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69" name="Text"/>
          <p:cNvSpPr txBox="1"/>
          <p:nvPr/>
        </p:nvSpPr>
        <p:spPr>
          <a:xfrm>
            <a:off x="7950726" y="1868629"/>
            <a:ext cx="42228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70" name="Text"/>
          <p:cNvSpPr txBox="1"/>
          <p:nvPr/>
        </p:nvSpPr>
        <p:spPr>
          <a:xfrm>
            <a:off x="7950200" y="2664496"/>
            <a:ext cx="423332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71" name="Equation"/>
          <p:cNvSpPr txBox="1"/>
          <p:nvPr/>
        </p:nvSpPr>
        <p:spPr>
          <a:xfrm>
            <a:off x="5402134" y="2165633"/>
            <a:ext cx="306901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72" name="Equation"/>
          <p:cNvSpPr txBox="1"/>
          <p:nvPr/>
        </p:nvSpPr>
        <p:spPr>
          <a:xfrm>
            <a:off x="6216692" y="2167792"/>
            <a:ext cx="277870" cy="2635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73" name="Equation"/>
          <p:cNvSpPr txBox="1"/>
          <p:nvPr/>
        </p:nvSpPr>
        <p:spPr>
          <a:xfrm>
            <a:off x="5783076" y="1796184"/>
            <a:ext cx="306629" cy="3595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74" name="Equation"/>
          <p:cNvSpPr txBox="1"/>
          <p:nvPr/>
        </p:nvSpPr>
        <p:spPr>
          <a:xfrm>
            <a:off x="6726736" y="1789292"/>
            <a:ext cx="295176" cy="3794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875" name="Equation"/>
          <p:cNvSpPr txBox="1"/>
          <p:nvPr/>
        </p:nvSpPr>
        <p:spPr>
          <a:xfrm>
            <a:off x="9391691" y="2071803"/>
            <a:ext cx="297384" cy="359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76" name="Equation"/>
          <p:cNvSpPr txBox="1"/>
          <p:nvPr/>
        </p:nvSpPr>
        <p:spPr>
          <a:xfrm>
            <a:off x="9829172" y="1786219"/>
            <a:ext cx="313552" cy="2851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200"/>
          </a:p>
        </p:txBody>
      </p:sp>
      <p:pic>
        <p:nvPicPr>
          <p:cNvPr id="877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7616" y="1929342"/>
            <a:ext cx="2907732" cy="1484231"/>
          </a:xfrm>
          <a:prstGeom prst="rect">
            <a:avLst/>
          </a:prstGeom>
        </p:spPr>
      </p:pic>
      <p:sp>
        <p:nvSpPr>
          <p:cNvPr id="879" name="Rectangle"/>
          <p:cNvSpPr/>
          <p:nvPr/>
        </p:nvSpPr>
        <p:spPr>
          <a:xfrm>
            <a:off x="3154725" y="1725315"/>
            <a:ext cx="1650942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80" name="Rectangle"/>
          <p:cNvSpPr/>
          <p:nvPr/>
        </p:nvSpPr>
        <p:spPr>
          <a:xfrm>
            <a:off x="7831121" y="1725315"/>
            <a:ext cx="751360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81" name="Equation"/>
          <p:cNvSpPr txBox="1"/>
          <p:nvPr/>
        </p:nvSpPr>
        <p:spPr>
          <a:xfrm>
            <a:off x="9383224" y="3774198"/>
            <a:ext cx="1634837" cy="4764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mr>
                  </m:m>
                </m:oMath>
              </m:oMathPara>
            </a14:m>
            <a:endParaRPr sz="3200"/>
          </a:p>
        </p:txBody>
      </p:sp>
      <p:sp>
        <p:nvSpPr>
          <p:cNvPr id="882" name="Equation"/>
          <p:cNvSpPr txBox="1"/>
          <p:nvPr/>
        </p:nvSpPr>
        <p:spPr>
          <a:xfrm>
            <a:off x="9391690" y="3169637"/>
            <a:ext cx="1797853" cy="3637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mr>
                  </m:m>
                </m:oMath>
              </m:oMathPara>
            </a14:m>
            <a:endParaRPr sz="3200"/>
          </a:p>
        </p:txBody>
      </p:sp>
      <p:sp>
        <p:nvSpPr>
          <p:cNvPr id="883" name="Q: Your option about the “?”:…"/>
          <p:cNvSpPr/>
          <p:nvPr/>
        </p:nvSpPr>
        <p:spPr>
          <a:xfrm>
            <a:off x="6370350" y="4631632"/>
            <a:ext cx="6340066" cy="4896199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Your option about the “?”: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Influenced by all x’s and w’s.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0, as y depends on b, not u’s.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u10 affects b then y, so ?=0.5, same as b.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u10 affects b then y, its contribution to b is through “*h1” so ?=0.5*h1.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u10 contributes through “*h1”, so ?=h1</a:t>
            </a:r>
          </a:p>
        </p:txBody>
      </p:sp>
      <p:sp>
        <p:nvSpPr>
          <p:cNvPr id="884" name="Rectangle"/>
          <p:cNvSpPr/>
          <p:nvPr/>
        </p:nvSpPr>
        <p:spPr>
          <a:xfrm>
            <a:off x="6377711" y="7406021"/>
            <a:ext cx="6325344" cy="853282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3699" fill="hold"/>
                                        <p:tgtEl>
                                          <p:spTgt spid="8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864"/>
                </p:tgtEl>
              </p:cMediaNode>
            </p:video>
          </p:childTnLst>
        </p:cTn>
      </p:par>
    </p:tnLst>
    <p:bldLst>
      <p:bldP build="whole" bldLvl="1" animBg="1" rev="0" advAuto="0" spid="883" grpId="2"/>
      <p:bldP build="whole" bldLvl="1" animBg="1" rev="0" advAuto="0" spid="884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BP - 2a: B&gt;&gt;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BP - 2a: B&gt;&gt;H</a:t>
            </a:r>
          </a:p>
        </p:txBody>
      </p:sp>
      <p:sp>
        <p:nvSpPr>
          <p:cNvPr id="887" name="Equation"/>
          <p:cNvSpPr txBox="1"/>
          <p:nvPr/>
        </p:nvSpPr>
        <p:spPr>
          <a:xfrm>
            <a:off x="1876512" y="2105753"/>
            <a:ext cx="300804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88" name="Equation"/>
          <p:cNvSpPr txBox="1"/>
          <p:nvPr/>
        </p:nvSpPr>
        <p:spPr>
          <a:xfrm>
            <a:off x="2443778" y="2105753"/>
            <a:ext cx="272917" cy="2635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pic>
        <p:nvPicPr>
          <p:cNvPr id="889" name="NeuralNetComputation22.mp4" descr="NeuralNetComputation2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01758" y="3770923"/>
            <a:ext cx="7838884" cy="4405931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Text"/>
          <p:cNvSpPr txBox="1"/>
          <p:nvPr/>
        </p:nvSpPr>
        <p:spPr>
          <a:xfrm>
            <a:off x="34445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91" name="Text"/>
          <p:cNvSpPr txBox="1"/>
          <p:nvPr/>
        </p:nvSpPr>
        <p:spPr>
          <a:xfrm>
            <a:off x="3444580" y="2630629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92" name="Text"/>
          <p:cNvSpPr txBox="1"/>
          <p:nvPr/>
        </p:nvSpPr>
        <p:spPr>
          <a:xfrm>
            <a:off x="42827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93" name="Text"/>
          <p:cNvSpPr txBox="1"/>
          <p:nvPr/>
        </p:nvSpPr>
        <p:spPr>
          <a:xfrm>
            <a:off x="4282780" y="2630629"/>
            <a:ext cx="47684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94" name="Text"/>
          <p:cNvSpPr txBox="1"/>
          <p:nvPr/>
        </p:nvSpPr>
        <p:spPr>
          <a:xfrm>
            <a:off x="7950726" y="1868629"/>
            <a:ext cx="42228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95" name="Text"/>
          <p:cNvSpPr txBox="1"/>
          <p:nvPr/>
        </p:nvSpPr>
        <p:spPr>
          <a:xfrm>
            <a:off x="7950200" y="2664496"/>
            <a:ext cx="423332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96" name="Equation"/>
          <p:cNvSpPr txBox="1"/>
          <p:nvPr/>
        </p:nvSpPr>
        <p:spPr>
          <a:xfrm>
            <a:off x="5402134" y="2165633"/>
            <a:ext cx="306901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97" name="Equation"/>
          <p:cNvSpPr txBox="1"/>
          <p:nvPr/>
        </p:nvSpPr>
        <p:spPr>
          <a:xfrm>
            <a:off x="6216692" y="2167792"/>
            <a:ext cx="277870" cy="2635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98" name="Equation"/>
          <p:cNvSpPr txBox="1"/>
          <p:nvPr/>
        </p:nvSpPr>
        <p:spPr>
          <a:xfrm>
            <a:off x="5783076" y="1796184"/>
            <a:ext cx="306629" cy="3595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899" name="Equation"/>
          <p:cNvSpPr txBox="1"/>
          <p:nvPr/>
        </p:nvSpPr>
        <p:spPr>
          <a:xfrm>
            <a:off x="6726736" y="1789292"/>
            <a:ext cx="295176" cy="3794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900" name="Equation"/>
          <p:cNvSpPr txBox="1"/>
          <p:nvPr/>
        </p:nvSpPr>
        <p:spPr>
          <a:xfrm>
            <a:off x="9391691" y="2071803"/>
            <a:ext cx="297384" cy="359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901" name="Equation"/>
          <p:cNvSpPr txBox="1"/>
          <p:nvPr/>
        </p:nvSpPr>
        <p:spPr>
          <a:xfrm>
            <a:off x="9829172" y="1786219"/>
            <a:ext cx="313552" cy="2851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200"/>
          </a:p>
        </p:txBody>
      </p:sp>
      <p:pic>
        <p:nvPicPr>
          <p:cNvPr id="902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7616" y="1929342"/>
            <a:ext cx="2907732" cy="1484231"/>
          </a:xfrm>
          <a:prstGeom prst="rect">
            <a:avLst/>
          </a:prstGeom>
        </p:spPr>
      </p:pic>
      <p:sp>
        <p:nvSpPr>
          <p:cNvPr id="904" name="Rectangle"/>
          <p:cNvSpPr/>
          <p:nvPr/>
        </p:nvSpPr>
        <p:spPr>
          <a:xfrm>
            <a:off x="3154725" y="1725315"/>
            <a:ext cx="1650942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05" name="Rectangle"/>
          <p:cNvSpPr/>
          <p:nvPr/>
        </p:nvSpPr>
        <p:spPr>
          <a:xfrm>
            <a:off x="7831121" y="1725315"/>
            <a:ext cx="751360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06" name="Equation"/>
          <p:cNvSpPr txBox="1"/>
          <p:nvPr/>
        </p:nvSpPr>
        <p:spPr>
          <a:xfrm>
            <a:off x="9383224" y="3774198"/>
            <a:ext cx="1631320" cy="3835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mr>
                  </m:m>
                </m:oMath>
              </m:oMathPara>
            </a14:m>
            <a:endParaRPr sz="3200"/>
          </a:p>
        </p:txBody>
      </p:sp>
      <p:sp>
        <p:nvSpPr>
          <p:cNvPr id="907" name="Equation"/>
          <p:cNvSpPr txBox="1"/>
          <p:nvPr/>
        </p:nvSpPr>
        <p:spPr>
          <a:xfrm>
            <a:off x="9391690" y="3169637"/>
            <a:ext cx="1797853" cy="3637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mr>
                  </m:m>
                </m:oMath>
              </m:oMathPara>
            </a14:m>
            <a:endParaRPr sz="3200"/>
          </a:p>
        </p:txBody>
      </p:sp>
      <p:sp>
        <p:nvSpPr>
          <p:cNvPr id="908" name="Q: Your option about the “?”:…"/>
          <p:cNvSpPr/>
          <p:nvPr/>
        </p:nvSpPr>
        <p:spPr>
          <a:xfrm>
            <a:off x="6370350" y="4641551"/>
            <a:ext cx="6340066" cy="4965197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Your option about the “?”: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Don’t care, h is not a learnable parameter.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h0 affects u00 then b then y, ?=0.5*h0*u00, where 0.5*h0 is how u00 affects y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h0 affects b then y, its contribution to b is through “*u00” so ?=0.5*u00. And we DO need to compute h’s effect, as we need to compute how to adjust parameters leading to h.</a:t>
            </a:r>
          </a:p>
        </p:txBody>
      </p:sp>
      <p:sp>
        <p:nvSpPr>
          <p:cNvPr id="909" name="Rectangle"/>
          <p:cNvSpPr/>
          <p:nvPr/>
        </p:nvSpPr>
        <p:spPr>
          <a:xfrm>
            <a:off x="6267644" y="7514738"/>
            <a:ext cx="6545478" cy="2061634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3699" fill="hold"/>
                                        <p:tgtEl>
                                          <p:spTgt spid="8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889"/>
                </p:tgtEl>
              </p:cMediaNode>
            </p:video>
          </p:childTnLst>
        </p:cTn>
      </p:par>
    </p:tnLst>
    <p:bldLst>
      <p:bldP build="whole" bldLvl="1" animBg="1" rev="0" advAuto="0" spid="908" grpId="2"/>
      <p:bldP build="whole" bldLvl="1" animBg="1" rev="0" advAuto="0" spid="909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NeuralNetComputation21.mp4" descr="NeuralNetComputation2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12705" y="1651396"/>
            <a:ext cx="10991002" cy="6177613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Multi-layer PERCEPTRON COMP.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Multi-layer PERCEPTRON COMP.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00" fill="hold"/>
                                        <p:tgtEl>
                                          <p:spTgt spid="9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11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Multi-layer PERCEPTRON COMP.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Multi-layer PERCEPTRON COMP.</a:t>
            </a:r>
          </a:p>
        </p:txBody>
      </p:sp>
      <p:pic>
        <p:nvPicPr>
          <p:cNvPr id="915" name="RendererMAnimV2.mp4" descr="RendererMAnimV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6614" y="2161513"/>
            <a:ext cx="11951572" cy="6722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000" fill="hold"/>
                                        <p:tgtEl>
                                          <p:spTgt spid="9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1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BP - 2a: H&gt;&gt;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BP - 2a: H&gt;&gt;A</a:t>
            </a:r>
          </a:p>
        </p:txBody>
      </p:sp>
      <p:sp>
        <p:nvSpPr>
          <p:cNvPr id="918" name="Equation"/>
          <p:cNvSpPr txBox="1"/>
          <p:nvPr/>
        </p:nvSpPr>
        <p:spPr>
          <a:xfrm>
            <a:off x="1876512" y="2105753"/>
            <a:ext cx="300804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919" name="Equation"/>
          <p:cNvSpPr txBox="1"/>
          <p:nvPr/>
        </p:nvSpPr>
        <p:spPr>
          <a:xfrm>
            <a:off x="2443778" y="2105753"/>
            <a:ext cx="272917" cy="2635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pic>
        <p:nvPicPr>
          <p:cNvPr id="920" name="NeuralNetComputation22.mp4" descr="NeuralNetComputation2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01758" y="3770923"/>
            <a:ext cx="7838884" cy="4405931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Text"/>
          <p:cNvSpPr txBox="1"/>
          <p:nvPr/>
        </p:nvSpPr>
        <p:spPr>
          <a:xfrm>
            <a:off x="34445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22" name="Text"/>
          <p:cNvSpPr txBox="1"/>
          <p:nvPr/>
        </p:nvSpPr>
        <p:spPr>
          <a:xfrm>
            <a:off x="3444580" y="2630629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23" name="Text"/>
          <p:cNvSpPr txBox="1"/>
          <p:nvPr/>
        </p:nvSpPr>
        <p:spPr>
          <a:xfrm>
            <a:off x="42827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24" name="Text"/>
          <p:cNvSpPr txBox="1"/>
          <p:nvPr/>
        </p:nvSpPr>
        <p:spPr>
          <a:xfrm>
            <a:off x="4282780" y="2630629"/>
            <a:ext cx="47684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25" name="Text"/>
          <p:cNvSpPr txBox="1"/>
          <p:nvPr/>
        </p:nvSpPr>
        <p:spPr>
          <a:xfrm>
            <a:off x="7950726" y="1868629"/>
            <a:ext cx="42228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26" name="Text"/>
          <p:cNvSpPr txBox="1"/>
          <p:nvPr/>
        </p:nvSpPr>
        <p:spPr>
          <a:xfrm>
            <a:off x="7950200" y="2664496"/>
            <a:ext cx="423332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27" name="Equation"/>
          <p:cNvSpPr txBox="1"/>
          <p:nvPr/>
        </p:nvSpPr>
        <p:spPr>
          <a:xfrm>
            <a:off x="5402134" y="2165633"/>
            <a:ext cx="306901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928" name="Equation"/>
          <p:cNvSpPr txBox="1"/>
          <p:nvPr/>
        </p:nvSpPr>
        <p:spPr>
          <a:xfrm>
            <a:off x="6216692" y="2167792"/>
            <a:ext cx="277870" cy="2635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929" name="Equation"/>
          <p:cNvSpPr txBox="1"/>
          <p:nvPr/>
        </p:nvSpPr>
        <p:spPr>
          <a:xfrm>
            <a:off x="5783076" y="1796184"/>
            <a:ext cx="306629" cy="3595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930" name="Equation"/>
          <p:cNvSpPr txBox="1"/>
          <p:nvPr/>
        </p:nvSpPr>
        <p:spPr>
          <a:xfrm>
            <a:off x="6726736" y="1789292"/>
            <a:ext cx="295176" cy="3794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931" name="Equation"/>
          <p:cNvSpPr txBox="1"/>
          <p:nvPr/>
        </p:nvSpPr>
        <p:spPr>
          <a:xfrm>
            <a:off x="9391691" y="2071803"/>
            <a:ext cx="297384" cy="359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932" name="Equation"/>
          <p:cNvSpPr txBox="1"/>
          <p:nvPr/>
        </p:nvSpPr>
        <p:spPr>
          <a:xfrm>
            <a:off x="9829172" y="1786219"/>
            <a:ext cx="313552" cy="2851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200"/>
          </a:p>
        </p:txBody>
      </p:sp>
      <p:pic>
        <p:nvPicPr>
          <p:cNvPr id="933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0314" y="1929317"/>
            <a:ext cx="4605034" cy="1484338"/>
          </a:xfrm>
          <a:prstGeom prst="rect">
            <a:avLst/>
          </a:prstGeom>
        </p:spPr>
      </p:pic>
      <p:sp>
        <p:nvSpPr>
          <p:cNvPr id="935" name="Rectangle"/>
          <p:cNvSpPr/>
          <p:nvPr/>
        </p:nvSpPr>
        <p:spPr>
          <a:xfrm>
            <a:off x="3154725" y="1725315"/>
            <a:ext cx="1650942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36" name="Rectangle"/>
          <p:cNvSpPr/>
          <p:nvPr/>
        </p:nvSpPr>
        <p:spPr>
          <a:xfrm>
            <a:off x="7831121" y="1725315"/>
            <a:ext cx="751360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37" name="Equation"/>
          <p:cNvSpPr txBox="1"/>
          <p:nvPr/>
        </p:nvSpPr>
        <p:spPr>
          <a:xfrm>
            <a:off x="9391690" y="3397448"/>
            <a:ext cx="2317728" cy="970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mr>
                    <m:mr>
                      <m:e/>
                      <m:e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mr>
                  </m:m>
                </m:oMath>
              </m:oMathPara>
            </a14:m>
            <a:endParaRPr sz="3200"/>
          </a:p>
        </p:txBody>
      </p:sp>
      <p:sp>
        <p:nvSpPr>
          <p:cNvPr id="938" name="Similar to B&lt;&gt;Y, element-wise derivative."/>
          <p:cNvSpPr txBox="1"/>
          <p:nvPr/>
        </p:nvSpPr>
        <p:spPr>
          <a:xfrm>
            <a:off x="1429569" y="8509052"/>
            <a:ext cx="576742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Similar to B&lt;&gt;Y, element-wise derivative.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5322" fill="hold"/>
                                        <p:tgtEl>
                                          <p:spTgt spid="9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2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BP - 2a: A&gt;&gt;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BP - 2a: A&gt;&gt;W</a:t>
            </a:r>
          </a:p>
        </p:txBody>
      </p:sp>
      <p:sp>
        <p:nvSpPr>
          <p:cNvPr id="941" name="Equation"/>
          <p:cNvSpPr txBox="1"/>
          <p:nvPr/>
        </p:nvSpPr>
        <p:spPr>
          <a:xfrm>
            <a:off x="1876512" y="2105753"/>
            <a:ext cx="300804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942" name="Equation"/>
          <p:cNvSpPr txBox="1"/>
          <p:nvPr/>
        </p:nvSpPr>
        <p:spPr>
          <a:xfrm>
            <a:off x="2443778" y="2105753"/>
            <a:ext cx="272917" cy="2635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pic>
        <p:nvPicPr>
          <p:cNvPr id="943" name="NeuralNetComputation22.mp4" descr="NeuralNetComputation2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7922" y="3684438"/>
            <a:ext cx="7871745" cy="4424400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Text"/>
          <p:cNvSpPr txBox="1"/>
          <p:nvPr/>
        </p:nvSpPr>
        <p:spPr>
          <a:xfrm>
            <a:off x="34445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45" name="Text"/>
          <p:cNvSpPr txBox="1"/>
          <p:nvPr/>
        </p:nvSpPr>
        <p:spPr>
          <a:xfrm>
            <a:off x="3444580" y="2630629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46" name="Text"/>
          <p:cNvSpPr txBox="1"/>
          <p:nvPr/>
        </p:nvSpPr>
        <p:spPr>
          <a:xfrm>
            <a:off x="42827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47" name="Text"/>
          <p:cNvSpPr txBox="1"/>
          <p:nvPr/>
        </p:nvSpPr>
        <p:spPr>
          <a:xfrm>
            <a:off x="4282780" y="2630629"/>
            <a:ext cx="47684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48" name="Text"/>
          <p:cNvSpPr txBox="1"/>
          <p:nvPr/>
        </p:nvSpPr>
        <p:spPr>
          <a:xfrm>
            <a:off x="7950726" y="1868629"/>
            <a:ext cx="42228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49" name="Text"/>
          <p:cNvSpPr txBox="1"/>
          <p:nvPr/>
        </p:nvSpPr>
        <p:spPr>
          <a:xfrm>
            <a:off x="7950200" y="2664496"/>
            <a:ext cx="423332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950" name="Equation"/>
          <p:cNvSpPr txBox="1"/>
          <p:nvPr/>
        </p:nvSpPr>
        <p:spPr>
          <a:xfrm>
            <a:off x="5402134" y="2165633"/>
            <a:ext cx="306901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951" name="Equation"/>
          <p:cNvSpPr txBox="1"/>
          <p:nvPr/>
        </p:nvSpPr>
        <p:spPr>
          <a:xfrm>
            <a:off x="6216692" y="2167792"/>
            <a:ext cx="277870" cy="2635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952" name="Equation"/>
          <p:cNvSpPr txBox="1"/>
          <p:nvPr/>
        </p:nvSpPr>
        <p:spPr>
          <a:xfrm>
            <a:off x="5783076" y="1796184"/>
            <a:ext cx="306629" cy="3595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953" name="Equation"/>
          <p:cNvSpPr txBox="1"/>
          <p:nvPr/>
        </p:nvSpPr>
        <p:spPr>
          <a:xfrm>
            <a:off x="6726736" y="1789292"/>
            <a:ext cx="295176" cy="3794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954" name="Equation"/>
          <p:cNvSpPr txBox="1"/>
          <p:nvPr/>
        </p:nvSpPr>
        <p:spPr>
          <a:xfrm>
            <a:off x="9391691" y="2071803"/>
            <a:ext cx="297384" cy="359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955" name="Equation"/>
          <p:cNvSpPr txBox="1"/>
          <p:nvPr/>
        </p:nvSpPr>
        <p:spPr>
          <a:xfrm>
            <a:off x="9829172" y="1786219"/>
            <a:ext cx="313552" cy="2851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200"/>
          </a:p>
        </p:txBody>
      </p:sp>
      <p:pic>
        <p:nvPicPr>
          <p:cNvPr id="956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88011" y="1873421"/>
            <a:ext cx="6757452" cy="1540559"/>
          </a:xfrm>
          <a:prstGeom prst="rect">
            <a:avLst/>
          </a:prstGeom>
        </p:spPr>
      </p:pic>
      <p:sp>
        <p:nvSpPr>
          <p:cNvPr id="958" name="Rectangle"/>
          <p:cNvSpPr/>
          <p:nvPr/>
        </p:nvSpPr>
        <p:spPr>
          <a:xfrm>
            <a:off x="3154725" y="1725315"/>
            <a:ext cx="1650942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59" name="Rectangle"/>
          <p:cNvSpPr/>
          <p:nvPr/>
        </p:nvSpPr>
        <p:spPr>
          <a:xfrm>
            <a:off x="7831121" y="1725315"/>
            <a:ext cx="751360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60" name="Equation"/>
          <p:cNvSpPr txBox="1"/>
          <p:nvPr/>
        </p:nvSpPr>
        <p:spPr>
          <a:xfrm>
            <a:off x="10196618" y="2634884"/>
            <a:ext cx="2129553" cy="7863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f>
                          <m:fPr>
                            <m:ctrlP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den>
                        </m:f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1,0.5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mr>
                  </m:m>
                </m:oMath>
              </m:oMathPara>
            </a14:m>
            <a:endParaRPr sz="2900"/>
          </a:p>
        </p:txBody>
      </p:sp>
      <p:pic>
        <p:nvPicPr>
          <p:cNvPr id="961" name="latex-image-1.pdf" descr="latex-image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70861" y="3811489"/>
            <a:ext cx="5017069" cy="38854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1611" fill="hold"/>
                                        <p:tgtEl>
                                          <p:spTgt spid="9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4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Essent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Essentials</a:t>
            </a:r>
          </a:p>
        </p:txBody>
      </p:sp>
      <p:sp>
        <p:nvSpPr>
          <p:cNvPr id="964" name="When Deployed (Working Condition/Forward Computatio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When Deployed (Working Condition/Forward Computation)</a:t>
            </a:r>
          </a:p>
          <a:p>
            <a:pPr lvl="1" marL="701040" indent="-350520" defTabSz="420623">
              <a:spcBef>
                <a:spcPts val="3100"/>
              </a:spcBef>
              <a:defRPr spc="51" sz="2576"/>
            </a:pPr>
            <a:r>
              <a:t>Connection Structure</a:t>
            </a:r>
          </a:p>
          <a:p>
            <a:pPr lvl="1" marL="701040" indent="-350520" defTabSz="420623">
              <a:spcBef>
                <a:spcPts val="3100"/>
              </a:spcBef>
              <a:defRPr spc="51" sz="2576"/>
            </a:pPr>
            <a:r>
              <a:t>Activation Mapping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Training/Learning (Adjusting Parameters)</a:t>
            </a:r>
          </a:p>
          <a:p>
            <a:pPr lvl="1" marL="701040" indent="-350520" defTabSz="420623">
              <a:spcBef>
                <a:spcPts val="3100"/>
              </a:spcBef>
              <a:defRPr spc="51" sz="2576"/>
            </a:pPr>
            <a:r>
              <a:t>Gradient Definition</a:t>
            </a:r>
          </a:p>
          <a:p>
            <a:pPr lvl="1" marL="701040" indent="-350520" defTabSz="420623">
              <a:spcBef>
                <a:spcPts val="3100"/>
              </a:spcBef>
              <a:defRPr spc="51" sz="2576"/>
            </a:pPr>
            <a:r>
              <a:t>Gradient Computation (Back-propagation)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Learning Material</a:t>
            </a:r>
          </a:p>
          <a:p>
            <a:pPr lvl="1" marL="701040" indent="-350520" defTabSz="420623">
              <a:spcBef>
                <a:spcPts val="3100"/>
              </a:spcBef>
              <a:defRPr spc="51" sz="2576"/>
            </a:pPr>
            <a:r>
              <a:t>Information Theory, Ch 39. Fig. 39.4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VIEW: Perceptr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REVIEW: Perceptron</a:t>
            </a:r>
          </a:p>
        </p:txBody>
      </p:sp>
      <p:sp>
        <p:nvSpPr>
          <p:cNvPr id="164" name="A linear mode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linear model</a:t>
            </a:r>
          </a:p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…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</a:p>
          <a:p>
            <a:pPr/>
            <a:r>
              <a:t>Decision based on </a:t>
            </a:r>
            <a14:m>
              <m:oMath>
                <m:r>
                  <a:rPr xmlns:a="http://schemas.openxmlformats.org/drawingml/2006/main" sz="2850" i="1">
                    <a:solidFill>
                      <a:srgbClr val="5B5853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:</a:t>
            </a:r>
          </a:p>
          <a:p>
            <a:pPr/>
            <a14:m>
              <m:oMathPara>
                <m:oMathParaPr>
                  <m:jc m:val="left"/>
                </m:oMathParaPr>
                <m:oMath>
                  <m:m>
                    <m:mPr>
                      <m:ctrlP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e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e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</m:m>
                </m:oMath>
              </m:oMathPara>
            </a14:m>
          </a:p>
        </p:txBody>
      </p:sp>
      <p:sp>
        <p:nvSpPr>
          <p:cNvPr id="165" name="Circle"/>
          <p:cNvSpPr/>
          <p:nvPr/>
        </p:nvSpPr>
        <p:spPr>
          <a:xfrm>
            <a:off x="6807200" y="6130763"/>
            <a:ext cx="127000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6" name="Circle"/>
          <p:cNvSpPr/>
          <p:nvPr/>
        </p:nvSpPr>
        <p:spPr>
          <a:xfrm>
            <a:off x="6807200" y="6678153"/>
            <a:ext cx="127000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7" name="Circle"/>
          <p:cNvSpPr/>
          <p:nvPr/>
        </p:nvSpPr>
        <p:spPr>
          <a:xfrm>
            <a:off x="6775450" y="8391363"/>
            <a:ext cx="127000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8" name="Circle"/>
          <p:cNvSpPr/>
          <p:nvPr/>
        </p:nvSpPr>
        <p:spPr>
          <a:xfrm>
            <a:off x="8734969" y="6593223"/>
            <a:ext cx="635001" cy="635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9" name="Diamond"/>
          <p:cNvSpPr/>
          <p:nvPr/>
        </p:nvSpPr>
        <p:spPr>
          <a:xfrm>
            <a:off x="10198100" y="6567823"/>
            <a:ext cx="63500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170" name="Connection Line"/>
          <p:cNvCxnSpPr>
            <a:stCxn id="166" idx="0"/>
            <a:endCxn id="168" idx="0"/>
          </p:cNvCxnSpPr>
          <p:nvPr/>
        </p:nvCxnSpPr>
        <p:spPr>
          <a:xfrm>
            <a:off x="6870700" y="6741653"/>
            <a:ext cx="2181770" cy="16907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1" name="Connection Line"/>
          <p:cNvCxnSpPr>
            <a:stCxn id="165" idx="0"/>
            <a:endCxn id="168" idx="0"/>
          </p:cNvCxnSpPr>
          <p:nvPr/>
        </p:nvCxnSpPr>
        <p:spPr>
          <a:xfrm>
            <a:off x="6870700" y="6194263"/>
            <a:ext cx="2181770" cy="71646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2" name="Connection Line"/>
          <p:cNvCxnSpPr>
            <a:stCxn id="167" idx="0"/>
            <a:endCxn id="168" idx="0"/>
          </p:cNvCxnSpPr>
          <p:nvPr/>
        </p:nvCxnSpPr>
        <p:spPr>
          <a:xfrm flipV="1">
            <a:off x="6838950" y="6910723"/>
            <a:ext cx="2213520" cy="154414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3" name="Connection Line"/>
          <p:cNvCxnSpPr>
            <a:stCxn id="168" idx="0"/>
            <a:endCxn id="169" idx="0"/>
          </p:cNvCxnSpPr>
          <p:nvPr/>
        </p:nvCxnSpPr>
        <p:spPr>
          <a:xfrm flipV="1">
            <a:off x="9052469" y="6885323"/>
            <a:ext cx="1463131" cy="2540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4" name="Connection Line"/>
          <p:cNvCxnSpPr>
            <a:stCxn id="169" idx="0"/>
            <a:endCxn id="179" idx="0"/>
          </p:cNvCxnSpPr>
          <p:nvPr/>
        </p:nvCxnSpPr>
        <p:spPr>
          <a:xfrm flipV="1">
            <a:off x="10515600" y="6106653"/>
            <a:ext cx="927100" cy="77867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5" name="Connection Line"/>
          <p:cNvCxnSpPr>
            <a:stCxn id="169" idx="0"/>
            <a:endCxn id="180" idx="0"/>
          </p:cNvCxnSpPr>
          <p:nvPr/>
        </p:nvCxnSpPr>
        <p:spPr>
          <a:xfrm>
            <a:off x="10515600" y="6885323"/>
            <a:ext cx="927101" cy="66213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176" name="…"/>
          <p:cNvSpPr txBox="1"/>
          <p:nvPr/>
        </p:nvSpPr>
        <p:spPr>
          <a:xfrm rot="16200000">
            <a:off x="6661149" y="7293458"/>
            <a:ext cx="4191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…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alphaModFix amt="50461"/>
            <a:extLst/>
          </a:blip>
          <a:stretch>
            <a:fillRect/>
          </a:stretch>
        </p:blipFill>
        <p:spPr>
          <a:xfrm>
            <a:off x="8849269" y="6652753"/>
            <a:ext cx="406401" cy="470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alphaModFix amt="47219"/>
            <a:extLst/>
          </a:blip>
          <a:stretch>
            <a:fillRect/>
          </a:stretch>
        </p:blipFill>
        <p:spPr>
          <a:xfrm>
            <a:off x="10406269" y="6688473"/>
            <a:ext cx="218662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-1"/>
          <p:cNvSpPr txBox="1"/>
          <p:nvPr/>
        </p:nvSpPr>
        <p:spPr>
          <a:xfrm>
            <a:off x="11258599" y="5852653"/>
            <a:ext cx="36820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-1</a:t>
            </a:r>
          </a:p>
        </p:txBody>
      </p:sp>
      <p:sp>
        <p:nvSpPr>
          <p:cNvPr id="180" name="+1"/>
          <p:cNvSpPr txBox="1"/>
          <p:nvPr/>
        </p:nvSpPr>
        <p:spPr>
          <a:xfrm>
            <a:off x="11217002" y="7293458"/>
            <a:ext cx="4513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+1</a:t>
            </a:r>
          </a:p>
        </p:txBody>
      </p:sp>
      <p:sp>
        <p:nvSpPr>
          <p:cNvPr id="181" name="Circle"/>
          <p:cNvSpPr/>
          <p:nvPr/>
        </p:nvSpPr>
        <p:spPr>
          <a:xfrm>
            <a:off x="8988969" y="5549738"/>
            <a:ext cx="127001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182" name="Connection Line"/>
          <p:cNvCxnSpPr>
            <a:stCxn id="181" idx="0"/>
            <a:endCxn id="168" idx="0"/>
          </p:cNvCxnSpPr>
          <p:nvPr/>
        </p:nvCxnSpPr>
        <p:spPr>
          <a:xfrm>
            <a:off x="9052469" y="5613238"/>
            <a:ext cx="1" cy="129748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pic>
        <p:nvPicPr>
          <p:cNvPr id="1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09341" y="6782510"/>
            <a:ext cx="412518" cy="21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55783" y="2797336"/>
            <a:ext cx="5239834" cy="240159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Attributes"/>
          <p:cNvSpPr txBox="1"/>
          <p:nvPr/>
        </p:nvSpPr>
        <p:spPr>
          <a:xfrm rot="16200000">
            <a:off x="5335661" y="7019763"/>
            <a:ext cx="1856384" cy="609601"/>
          </a:xfrm>
          <a:prstGeom prst="rect">
            <a:avLst/>
          </a:prstGeom>
          <a:solidFill>
            <a:srgbClr val="9437FF">
              <a:alpha val="25492"/>
            </a:srgbClr>
          </a:solidFill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Attributes</a:t>
            </a:r>
          </a:p>
        </p:txBody>
      </p:sp>
      <p:sp>
        <p:nvSpPr>
          <p:cNvPr id="186" name="Weights"/>
          <p:cNvSpPr txBox="1"/>
          <p:nvPr/>
        </p:nvSpPr>
        <p:spPr>
          <a:xfrm rot="16200000">
            <a:off x="7097786" y="6778463"/>
            <a:ext cx="1600598" cy="609601"/>
          </a:xfrm>
          <a:prstGeom prst="rect">
            <a:avLst/>
          </a:prstGeom>
          <a:solidFill>
            <a:srgbClr val="9437FF">
              <a:alpha val="25492"/>
            </a:srgbClr>
          </a:solidFill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Weights</a:t>
            </a:r>
          </a:p>
        </p:txBody>
      </p:sp>
      <p:sp>
        <p:nvSpPr>
          <p:cNvPr id="187" name="Threshold-…"/>
          <p:cNvSpPr txBox="1"/>
          <p:nvPr/>
        </p:nvSpPr>
        <p:spPr>
          <a:xfrm>
            <a:off x="10175775" y="7781763"/>
            <a:ext cx="2533850" cy="1092201"/>
          </a:xfrm>
          <a:prstGeom prst="rect">
            <a:avLst/>
          </a:prstGeom>
          <a:solidFill>
            <a:srgbClr val="9437FF">
              <a:alpha val="12896"/>
            </a:srgbClr>
          </a:solidFill>
          <a:ln w="25400">
            <a:solidFill>
              <a:srgbClr val="66635F">
                <a:alpha val="5058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Threshold-</a:t>
            </a:r>
          </a:p>
          <a:p>
            <a: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Classification</a:t>
            </a:r>
          </a:p>
        </p:txBody>
      </p:sp>
      <p:sp>
        <p:nvSpPr>
          <p:cNvPr id="188" name="bias"/>
          <p:cNvSpPr txBox="1"/>
          <p:nvPr/>
        </p:nvSpPr>
        <p:spPr>
          <a:xfrm>
            <a:off x="9171285" y="5801853"/>
            <a:ext cx="885230" cy="609601"/>
          </a:xfrm>
          <a:prstGeom prst="rect">
            <a:avLst/>
          </a:prstGeom>
          <a:solidFill>
            <a:srgbClr val="9437FF">
              <a:alpha val="12896"/>
            </a:srgbClr>
          </a:solidFill>
          <a:ln w="25400">
            <a:solidFill>
              <a:srgbClr val="66635F">
                <a:alpha val="5058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THA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Conn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Connections</a:t>
            </a:r>
          </a:p>
        </p:txBody>
      </p:sp>
      <p:sp>
        <p:nvSpPr>
          <p:cNvPr id="969" name="The “main body” of neuron networ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“main body” of neuron networks</a:t>
            </a:r>
          </a:p>
          <a:p>
            <a:pPr/>
            <a:r>
              <a:t>Where most of the learnable parameters live</a:t>
            </a:r>
          </a:p>
          <a:p>
            <a:pPr lvl="1"/>
            <a:r>
              <a:t>Terminology — BIAS</a:t>
            </a:r>
          </a:p>
          <a:p>
            <a:pPr/>
            <a:r>
              <a:t>Adjusting parameter -&gt; change behaviour of the net -&gt; training -&gt; selection in the hypothesis</a:t>
            </a:r>
          </a:p>
          <a:p>
            <a:pPr lvl="1"/>
            <a:r>
              <a:t>Q: Number of parameters (don’t consider the “bias”)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ACTIV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ACTIVITY</a:t>
            </a:r>
          </a:p>
        </p:txBody>
      </p:sp>
      <p:sp>
        <p:nvSpPr>
          <p:cNvPr id="972" name="The bon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bone.</a:t>
            </a:r>
          </a:p>
          <a:p>
            <a:pPr/>
            <a:r>
              <a:t>Task related - link to loss function.</a:t>
            </a:r>
          </a:p>
          <a:p>
            <a:pPr/>
            <a:r>
              <a:t>Interpretation of Logistic regression</a:t>
            </a:r>
          </a:p>
          <a:p>
            <a:pPr lvl="1"/>
          </a:p>
          <a:p>
            <a:pPr lvl="1"/>
            <a:r>
              <a:t>Q: Connection Parameters vs Activity who determines </a:t>
            </a:r>
          </a:p>
          <a:p>
            <a:pPr lvl="2"/>
            <a:r>
              <a:t>Model member within a family</a:t>
            </a:r>
          </a:p>
          <a:p>
            <a:pPr lvl="2"/>
            <a:r>
              <a:t>The model family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Implementation-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Implementation-1</a:t>
            </a:r>
          </a:p>
        </p:txBody>
      </p:sp>
      <p:sp>
        <p:nvSpPr>
          <p:cNvPr id="975" name="Conne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Connection</a:t>
            </a:r>
          </a:p>
          <a:p>
            <a:pPr/>
            <a:r>
              <a:t>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Logistic regression explained*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Logistic regression explained*</a:t>
            </a:r>
          </a:p>
        </p:txBody>
      </p:sp>
      <p:sp>
        <p:nvSpPr>
          <p:cNvPr id="978" name="Sigmoid Eq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Sigmoid Equation</a:t>
            </a:r>
          </a:p>
          <a:p>
            <a:pPr/>
            <a:r>
              <a:t>Explaining Logit (p. 179 of InfoTheory Book)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Implementation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Implementation-2</a:t>
            </a:r>
          </a:p>
        </p:txBody>
      </p:sp>
      <p:sp>
        <p:nvSpPr>
          <p:cNvPr id="981" name="Comparison to the target valu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 to the target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tacking more 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stacking more layers</a:t>
            </a:r>
          </a:p>
        </p:txBody>
      </p:sp>
      <p:sp>
        <p:nvSpPr>
          <p:cNvPr id="98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radi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Gradient</a:t>
            </a:r>
          </a:p>
        </p:txBody>
      </p:sp>
      <p:sp>
        <p:nvSpPr>
          <p:cNvPr id="987" name="Q: Which of the following criteria can be used for binary classification:  : model output;  : target val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9570" indent="-369570" defTabSz="443484">
              <a:spcBef>
                <a:spcPts val="3200"/>
              </a:spcBef>
              <a:defRPr spc="54" sz="2716"/>
            </a:pPr>
            <a:r>
              <a:t>Q: Which of the following criteria can be used for binary classification: </a:t>
            </a:r>
            <a14:m>
              <m:oMath>
                <m:r>
                  <a:rPr xmlns:a="http://schemas.openxmlformats.org/drawingml/2006/main" sz="3250" i="1">
                    <a:solidFill>
                      <a:srgbClr val="5B5853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t>: model output; </a:t>
            </a:r>
            <a14:m>
              <m:oMath>
                <m:r>
                  <a:rPr xmlns:a="http://schemas.openxmlformats.org/drawingml/2006/main" sz="2950" i="1">
                    <a:solidFill>
                      <a:srgbClr val="5B5853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: target value</a:t>
            </a:r>
          </a:p>
          <a:p>
            <a:pPr lvl="1" marL="739140" indent="-369570" defTabSz="443484">
              <a:spcBef>
                <a:spcPts val="3200"/>
              </a:spcBef>
              <a:defRPr spc="54" sz="2716"/>
            </a:pPr>
            <a:r>
              <a:t>(prediction - y) ** 2</a:t>
            </a:r>
          </a:p>
          <a:p>
            <a:pPr lvl="1" marL="739140" indent="-369570" defTabSz="443484">
              <a:spcBef>
                <a:spcPts val="3200"/>
              </a:spcBef>
              <a:defRPr spc="54" sz="2716"/>
            </a:pPr>
            <a:r>
              <a:t>X1 and X2</a:t>
            </a:r>
          </a:p>
          <a:p>
            <a:pPr lvl="1" marL="739140" indent="-369570" defTabSz="443484">
              <a:spcBef>
                <a:spcPts val="3200"/>
              </a:spcBef>
              <a:defRPr spc="54" sz="2716"/>
            </a:pPr>
            <a:r>
              <a:t>W1, X1, W2, X2</a:t>
            </a:r>
          </a:p>
          <a:p>
            <a:pPr lvl="1" marL="739140" indent="-369570" defTabSz="443484">
              <a:spcBef>
                <a:spcPts val="3200"/>
              </a:spcBef>
              <a:defRPr spc="54" sz="2716"/>
            </a:pPr>
            <a:r>
              <a:t>A</a:t>
            </a:r>
          </a:p>
          <a:p>
            <a:pPr lvl="1" marL="739140" indent="-369570" defTabSz="443484">
              <a:spcBef>
                <a:spcPts val="3200"/>
              </a:spcBef>
              <a:defRPr spc="54" sz="2716"/>
            </a:pPr>
            <a:r>
              <a:t>\varphi *(model family)</a:t>
            </a:r>
          </a:p>
          <a:p>
            <a:pPr lvl="1" marL="739140" indent="-369570" defTabSz="443484">
              <a:spcBef>
                <a:spcPts val="3200"/>
              </a:spcBef>
              <a:defRPr spc="54" sz="2716"/>
            </a:pPr>
            <a:r>
              <a:t>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radi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Gradient</a:t>
            </a:r>
          </a:p>
        </p:txBody>
      </p:sp>
      <p:sp>
        <p:nvSpPr>
          <p:cNvPr id="990" name="Q: Which part in a Neuron we change during learning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Q: Which part in a Neuron we change during learning?</a:t>
            </a:r>
          </a:p>
          <a:p>
            <a:pPr lvl="1"/>
            <a:r>
              <a:t>W1 and W2</a:t>
            </a:r>
          </a:p>
          <a:p>
            <a:pPr lvl="1"/>
            <a:r>
              <a:t>X1 and X2</a:t>
            </a:r>
          </a:p>
          <a:p>
            <a:pPr lvl="1"/>
            <a:r>
              <a:t>W1, X1, W2, X2</a:t>
            </a:r>
          </a:p>
          <a:p>
            <a:pPr lvl="1"/>
            <a:r>
              <a:t>A</a:t>
            </a:r>
          </a:p>
          <a:p>
            <a:pPr lvl="1"/>
            <a:r>
              <a:t>\varphi *(model family)</a:t>
            </a:r>
          </a:p>
          <a:p>
            <a:pPr lvl="1"/>
            <a:r>
              <a:t>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radi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Gradient</a:t>
            </a:r>
          </a:p>
        </p:txBody>
      </p:sp>
      <p:sp>
        <p:nvSpPr>
          <p:cNvPr id="993" name="Defini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Definition</a:t>
            </a:r>
          </a:p>
          <a:p>
            <a:pPr lvl="1"/>
            <a:r>
              <a:t>Gradient of PARAMETERS</a:t>
            </a:r>
          </a:p>
          <a:p>
            <a:pPr lvl="1"/>
            <a:r>
              <a:t>Why we need to know the gradient of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ERCEPTRON in a DATA Sp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pc="79" sz="3959"/>
            </a:pPr>
            <a:r>
              <a:t>PERCEPTRON in a DATA </a:t>
            </a:r>
            <a:r>
              <a:rPr i="1"/>
              <a:t>SpacE</a:t>
            </a:r>
          </a:p>
        </p:txBody>
      </p:sp>
      <p:sp>
        <p:nvSpPr>
          <p:cNvPr id="191" name="Square"/>
          <p:cNvSpPr/>
          <p:nvPr/>
        </p:nvSpPr>
        <p:spPr>
          <a:xfrm>
            <a:off x="8431832" y="3714750"/>
            <a:ext cx="2794001" cy="2794000"/>
          </a:xfrm>
          <a:prstGeom prst="rect">
            <a:avLst/>
          </a:pr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92" name="1.0"/>
          <p:cNvSpPr txBox="1"/>
          <p:nvPr/>
        </p:nvSpPr>
        <p:spPr>
          <a:xfrm>
            <a:off x="11228040" y="6390233"/>
            <a:ext cx="480120" cy="351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600">
                <a:solidFill>
                  <a:srgbClr val="41414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1.0</a:t>
            </a:r>
          </a:p>
        </p:txBody>
      </p:sp>
      <p:sp>
        <p:nvSpPr>
          <p:cNvPr id="193" name="0.0"/>
          <p:cNvSpPr txBox="1"/>
          <p:nvPr/>
        </p:nvSpPr>
        <p:spPr>
          <a:xfrm>
            <a:off x="7938740" y="6390233"/>
            <a:ext cx="480120" cy="351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600">
                <a:solidFill>
                  <a:srgbClr val="41414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0.0</a:t>
            </a:r>
          </a:p>
        </p:txBody>
      </p:sp>
      <p:sp>
        <p:nvSpPr>
          <p:cNvPr id="194" name="1.0"/>
          <p:cNvSpPr txBox="1"/>
          <p:nvPr/>
        </p:nvSpPr>
        <p:spPr>
          <a:xfrm>
            <a:off x="7938740" y="3443833"/>
            <a:ext cx="480120" cy="351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600">
                <a:solidFill>
                  <a:srgbClr val="41414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1.0</a:t>
            </a:r>
          </a:p>
        </p:txBody>
      </p:sp>
      <p:sp>
        <p:nvSpPr>
          <p:cNvPr id="195" name="Square"/>
          <p:cNvSpPr/>
          <p:nvPr/>
        </p:nvSpPr>
        <p:spPr>
          <a:xfrm>
            <a:off x="8431832" y="3714750"/>
            <a:ext cx="2794001" cy="279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2600"/>
              </a:gs>
            </a:gsLst>
            <a:lin ang="1779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pic>
        <p:nvPicPr>
          <p:cNvPr id="196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685278">
            <a:off x="7959194" y="5226402"/>
            <a:ext cx="2175933" cy="346999"/>
          </a:xfrm>
          <a:prstGeom prst="rect">
            <a:avLst/>
          </a:prstGeom>
        </p:spPr>
      </p:pic>
      <p:sp>
        <p:nvSpPr>
          <p:cNvPr id="198" name="x[0]"/>
          <p:cNvSpPr txBox="1"/>
          <p:nvPr/>
        </p:nvSpPr>
        <p:spPr>
          <a:xfrm>
            <a:off x="9495730" y="6553224"/>
            <a:ext cx="845940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41414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x[0]</a:t>
            </a:r>
          </a:p>
        </p:txBody>
      </p:sp>
      <p:sp>
        <p:nvSpPr>
          <p:cNvPr id="199" name="x[1]"/>
          <p:cNvSpPr txBox="1"/>
          <p:nvPr/>
        </p:nvSpPr>
        <p:spPr>
          <a:xfrm>
            <a:off x="7412930" y="4851424"/>
            <a:ext cx="845940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41414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x[1]</a:t>
            </a:r>
          </a:p>
        </p:txBody>
      </p:sp>
      <p:sp>
        <p:nvSpPr>
          <p:cNvPr id="200" name="w[0] = 1.0…"/>
          <p:cNvSpPr txBox="1"/>
          <p:nvPr/>
        </p:nvSpPr>
        <p:spPr>
          <a:xfrm>
            <a:off x="709616" y="2812400"/>
            <a:ext cx="5052865" cy="129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>
                <a:solidFill>
                  <a:srgbClr val="4141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w[0] = 1.0</a:t>
            </a:r>
          </a:p>
          <a:p>
            <a:pPr algn="l" defTabSz="584200">
              <a:defRPr>
                <a:solidFill>
                  <a:srgbClr val="4141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w[1] = 2.0</a:t>
            </a:r>
          </a:p>
          <a:p>
            <a:pPr algn="l" defTabSz="584200">
              <a:defRPr>
                <a:solidFill>
                  <a:srgbClr val="4141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 = 1.0 * x[0] + 2.0 * x[1]</a:t>
            </a:r>
          </a:p>
        </p:txBody>
      </p:sp>
      <p:sp>
        <p:nvSpPr>
          <p:cNvPr id="201" name="GEOMETRIC INTERPRETATION OF A-VALUES…"/>
          <p:cNvSpPr txBox="1"/>
          <p:nvPr/>
        </p:nvSpPr>
        <p:spPr>
          <a:xfrm>
            <a:off x="390117" y="5594350"/>
            <a:ext cx="7016701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584200">
              <a:defRPr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GEOMETRIC INTERPRETATION OF A-VALUES</a:t>
            </a:r>
          </a:p>
          <a:p>
            <a:pPr algn="just" defTabSz="584200">
              <a:defRPr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13266" indent="-313266" algn="just" defTabSz="584200">
              <a:buSzPct val="75000"/>
              <a:buChar char="•"/>
              <a:defRPr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Colours are corresponding to “a” values at every possible point in the data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" presetID="18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in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  <p:bldP build="whole" bldLvl="1" animBg="1" rev="0" advAuto="0" spid="196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Implementation-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Implementation-3</a:t>
            </a:r>
          </a:p>
        </p:txBody>
      </p:sp>
      <p:sp>
        <p:nvSpPr>
          <p:cNvPr id="996" name="Numerical Gradien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Numerical Gradient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back propag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back propagation</a:t>
            </a:r>
          </a:p>
        </p:txBody>
      </p:sp>
      <p:sp>
        <p:nvSpPr>
          <p:cNvPr id="999" name="Numerical Gradien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Numerical Gradient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Implementation-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Implementation-4</a:t>
            </a:r>
          </a:p>
        </p:txBody>
      </p:sp>
      <p:sp>
        <p:nvSpPr>
          <p:cNvPr id="1002" name="Back Prop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Prop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L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LAB</a:t>
            </a:r>
          </a:p>
        </p:txBody>
      </p:sp>
      <p:sp>
        <p:nvSpPr>
          <p:cNvPr id="1005" name="OWN Architec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OWN Architecture</a:t>
            </a:r>
          </a:p>
          <a:p>
            <a:pPr/>
            <a:r>
              <a:t>Torch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An idea of motivating parameter adjustment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pc="68" sz="3440"/>
            </a:lvl1pPr>
          </a:lstStyle>
          <a:p>
            <a:pPr/>
            <a:r>
              <a:t>An idea of motivating parameter adjustment</a:t>
            </a:r>
          </a:p>
        </p:txBody>
      </p:sp>
      <p:pic>
        <p:nvPicPr>
          <p:cNvPr id="10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396" y="1534017"/>
            <a:ext cx="7925283" cy="27650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009" name="ESL Chapter 8: better shown as 3blue 1brown style"/>
          <p:cNvSpPr txBox="1"/>
          <p:nvPr/>
        </p:nvSpPr>
        <p:spPr>
          <a:xfrm>
            <a:off x="871409" y="4800454"/>
            <a:ext cx="480650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ESL Chapter 8: better shown as 3blue 1brown 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"/>
          <p:cNvGrpSpPr/>
          <p:nvPr/>
        </p:nvGrpSpPr>
        <p:grpSpPr>
          <a:xfrm>
            <a:off x="317863" y="1631966"/>
            <a:ext cx="4295231" cy="3591943"/>
            <a:chOff x="0" y="0"/>
            <a:chExt cx="4295229" cy="3591941"/>
          </a:xfrm>
        </p:grpSpPr>
        <p:sp>
          <p:nvSpPr>
            <p:cNvPr id="203" name="Square"/>
            <p:cNvSpPr/>
            <p:nvPr/>
          </p:nvSpPr>
          <p:spPr>
            <a:xfrm>
              <a:off x="1018902" y="270916"/>
              <a:ext cx="2794001" cy="2794001"/>
            </a:xfrm>
            <a:prstGeom prst="rect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04" name="1.0"/>
            <p:cNvSpPr txBox="1"/>
            <p:nvPr/>
          </p:nvSpPr>
          <p:spPr>
            <a:xfrm>
              <a:off x="3815109" y="294640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205" name="0.0"/>
            <p:cNvSpPr txBox="1"/>
            <p:nvPr/>
          </p:nvSpPr>
          <p:spPr>
            <a:xfrm>
              <a:off x="525809" y="294640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206" name="1.0"/>
            <p:cNvSpPr txBox="1"/>
            <p:nvPr/>
          </p:nvSpPr>
          <p:spPr>
            <a:xfrm>
              <a:off x="525809" y="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207" name="x[0]"/>
            <p:cNvSpPr txBox="1"/>
            <p:nvPr/>
          </p:nvSpPr>
          <p:spPr>
            <a:xfrm>
              <a:off x="2082799" y="3109391"/>
              <a:ext cx="845941" cy="482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x[0]</a:t>
              </a:r>
            </a:p>
          </p:txBody>
        </p:sp>
        <p:sp>
          <p:nvSpPr>
            <p:cNvPr id="208" name="x[1]"/>
            <p:cNvSpPr txBox="1"/>
            <p:nvPr/>
          </p:nvSpPr>
          <p:spPr>
            <a:xfrm>
              <a:off x="-1" y="1407591"/>
              <a:ext cx="845941" cy="482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x[1]</a:t>
              </a:r>
            </a:p>
          </p:txBody>
        </p:sp>
      </p:grpSp>
      <p:sp>
        <p:nvSpPr>
          <p:cNvPr id="210" name="LIMITATION of A PERCEPTR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LIMITATION of A PERCEPTRON</a:t>
            </a:r>
          </a:p>
        </p:txBody>
      </p:sp>
      <p:grpSp>
        <p:nvGrpSpPr>
          <p:cNvPr id="217" name="Group"/>
          <p:cNvGrpSpPr/>
          <p:nvPr/>
        </p:nvGrpSpPr>
        <p:grpSpPr>
          <a:xfrm>
            <a:off x="4215085" y="1631966"/>
            <a:ext cx="4295230" cy="3591943"/>
            <a:chOff x="0" y="0"/>
            <a:chExt cx="4295229" cy="3591941"/>
          </a:xfrm>
        </p:grpSpPr>
        <p:sp>
          <p:nvSpPr>
            <p:cNvPr id="211" name="Square"/>
            <p:cNvSpPr/>
            <p:nvPr/>
          </p:nvSpPr>
          <p:spPr>
            <a:xfrm>
              <a:off x="1018902" y="270916"/>
              <a:ext cx="2794001" cy="2794001"/>
            </a:xfrm>
            <a:prstGeom prst="rect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12" name="1.0"/>
            <p:cNvSpPr txBox="1"/>
            <p:nvPr/>
          </p:nvSpPr>
          <p:spPr>
            <a:xfrm>
              <a:off x="3815109" y="294640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213" name="0.0"/>
            <p:cNvSpPr txBox="1"/>
            <p:nvPr/>
          </p:nvSpPr>
          <p:spPr>
            <a:xfrm>
              <a:off x="525809" y="294640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214" name="1.0"/>
            <p:cNvSpPr txBox="1"/>
            <p:nvPr/>
          </p:nvSpPr>
          <p:spPr>
            <a:xfrm>
              <a:off x="525809" y="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215" name="x[0]"/>
            <p:cNvSpPr txBox="1"/>
            <p:nvPr/>
          </p:nvSpPr>
          <p:spPr>
            <a:xfrm>
              <a:off x="2082799" y="3109391"/>
              <a:ext cx="845941" cy="482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x[0]</a:t>
              </a:r>
            </a:p>
          </p:txBody>
        </p:sp>
        <p:sp>
          <p:nvSpPr>
            <p:cNvPr id="216" name="x[1]"/>
            <p:cNvSpPr txBox="1"/>
            <p:nvPr/>
          </p:nvSpPr>
          <p:spPr>
            <a:xfrm>
              <a:off x="-1" y="1407591"/>
              <a:ext cx="845941" cy="482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x[1]</a:t>
              </a:r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317863" y="5399633"/>
            <a:ext cx="4295230" cy="3591943"/>
            <a:chOff x="0" y="0"/>
            <a:chExt cx="4295229" cy="3591941"/>
          </a:xfrm>
        </p:grpSpPr>
        <p:sp>
          <p:nvSpPr>
            <p:cNvPr id="218" name="Square"/>
            <p:cNvSpPr/>
            <p:nvPr/>
          </p:nvSpPr>
          <p:spPr>
            <a:xfrm>
              <a:off x="1018902" y="270916"/>
              <a:ext cx="2794001" cy="2794001"/>
            </a:xfrm>
            <a:prstGeom prst="rect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19" name="1.0"/>
            <p:cNvSpPr txBox="1"/>
            <p:nvPr/>
          </p:nvSpPr>
          <p:spPr>
            <a:xfrm>
              <a:off x="3815109" y="294640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220" name="0.0"/>
            <p:cNvSpPr txBox="1"/>
            <p:nvPr/>
          </p:nvSpPr>
          <p:spPr>
            <a:xfrm>
              <a:off x="525809" y="294640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221" name="1.0"/>
            <p:cNvSpPr txBox="1"/>
            <p:nvPr/>
          </p:nvSpPr>
          <p:spPr>
            <a:xfrm>
              <a:off x="525809" y="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222" name="x[0]"/>
            <p:cNvSpPr txBox="1"/>
            <p:nvPr/>
          </p:nvSpPr>
          <p:spPr>
            <a:xfrm>
              <a:off x="2082799" y="3109391"/>
              <a:ext cx="845941" cy="482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x[0]</a:t>
              </a:r>
            </a:p>
          </p:txBody>
        </p:sp>
        <p:sp>
          <p:nvSpPr>
            <p:cNvPr id="223" name="x[1]"/>
            <p:cNvSpPr txBox="1"/>
            <p:nvPr/>
          </p:nvSpPr>
          <p:spPr>
            <a:xfrm>
              <a:off x="-1" y="1407591"/>
              <a:ext cx="845941" cy="482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x[1]</a:t>
              </a:r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4215085" y="5399633"/>
            <a:ext cx="4295230" cy="3591943"/>
            <a:chOff x="0" y="0"/>
            <a:chExt cx="4295229" cy="3591941"/>
          </a:xfrm>
        </p:grpSpPr>
        <p:sp>
          <p:nvSpPr>
            <p:cNvPr id="225" name="Square"/>
            <p:cNvSpPr/>
            <p:nvPr/>
          </p:nvSpPr>
          <p:spPr>
            <a:xfrm>
              <a:off x="1018902" y="270916"/>
              <a:ext cx="2794001" cy="2794001"/>
            </a:xfrm>
            <a:prstGeom prst="rect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26" name="1.0"/>
            <p:cNvSpPr txBox="1"/>
            <p:nvPr/>
          </p:nvSpPr>
          <p:spPr>
            <a:xfrm>
              <a:off x="3815109" y="294640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227" name="0.0"/>
            <p:cNvSpPr txBox="1"/>
            <p:nvPr/>
          </p:nvSpPr>
          <p:spPr>
            <a:xfrm>
              <a:off x="525809" y="294640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0.0</a:t>
              </a:r>
            </a:p>
          </p:txBody>
        </p:sp>
        <p:sp>
          <p:nvSpPr>
            <p:cNvPr id="228" name="1.0"/>
            <p:cNvSpPr txBox="1"/>
            <p:nvPr/>
          </p:nvSpPr>
          <p:spPr>
            <a:xfrm>
              <a:off x="525809" y="0"/>
              <a:ext cx="480121" cy="351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1600"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1.0</a:t>
              </a:r>
            </a:p>
          </p:txBody>
        </p:sp>
        <p:sp>
          <p:nvSpPr>
            <p:cNvPr id="229" name="x[0]"/>
            <p:cNvSpPr txBox="1"/>
            <p:nvPr/>
          </p:nvSpPr>
          <p:spPr>
            <a:xfrm>
              <a:off x="2082799" y="3109391"/>
              <a:ext cx="845941" cy="482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x[0]</a:t>
              </a:r>
            </a:p>
          </p:txBody>
        </p:sp>
        <p:sp>
          <p:nvSpPr>
            <p:cNvPr id="230" name="x[1]"/>
            <p:cNvSpPr txBox="1"/>
            <p:nvPr/>
          </p:nvSpPr>
          <p:spPr>
            <a:xfrm>
              <a:off x="-1" y="1407591"/>
              <a:ext cx="845941" cy="482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solidFill>
                    <a:srgbClr val="41414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x[1]</a:t>
              </a:r>
            </a:p>
          </p:txBody>
        </p:sp>
      </p:grpSp>
      <p:sp>
        <p:nvSpPr>
          <p:cNvPr id="232" name="Q: On which data set, a perceptron COULD achieve 0-training error:…"/>
          <p:cNvSpPr/>
          <p:nvPr/>
        </p:nvSpPr>
        <p:spPr>
          <a:xfrm>
            <a:off x="8385616" y="1620833"/>
            <a:ext cx="4387022" cy="7328933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On which data set, a perceptron COULD achieve 0-training error: 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(1), the data set represents underlying linear-separable distributions; data in  (2) and (4) are not representative enough.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(1 and 4), similar to (A), but (4) has enough samples, as many as (1)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All, as you can change the parameters of a perceptron to fit data.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(1, 2, and 4)</a:t>
            </a:r>
          </a:p>
        </p:txBody>
      </p:sp>
      <p:sp>
        <p:nvSpPr>
          <p:cNvPr id="233" name="Triangle"/>
          <p:cNvSpPr/>
          <p:nvPr/>
        </p:nvSpPr>
        <p:spPr>
          <a:xfrm>
            <a:off x="3077633" y="2425700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4" name="Square"/>
          <p:cNvSpPr/>
          <p:nvPr/>
        </p:nvSpPr>
        <p:spPr>
          <a:xfrm>
            <a:off x="1714243" y="3727441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5" name="Triangle"/>
          <p:cNvSpPr/>
          <p:nvPr/>
        </p:nvSpPr>
        <p:spPr>
          <a:xfrm>
            <a:off x="3373966" y="2925233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6" name="Triangle"/>
          <p:cNvSpPr/>
          <p:nvPr/>
        </p:nvSpPr>
        <p:spPr>
          <a:xfrm>
            <a:off x="3517900" y="3898900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7" name="Square"/>
          <p:cNvSpPr/>
          <p:nvPr/>
        </p:nvSpPr>
        <p:spPr>
          <a:xfrm>
            <a:off x="2612147" y="3891050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8" name="Square"/>
          <p:cNvSpPr/>
          <p:nvPr/>
        </p:nvSpPr>
        <p:spPr>
          <a:xfrm>
            <a:off x="1841680" y="2917384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9" name="Square"/>
          <p:cNvSpPr/>
          <p:nvPr/>
        </p:nvSpPr>
        <p:spPr>
          <a:xfrm>
            <a:off x="5914185" y="2657034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0" name="Triangle"/>
          <p:cNvSpPr/>
          <p:nvPr/>
        </p:nvSpPr>
        <p:spPr>
          <a:xfrm>
            <a:off x="7374267" y="3308786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1" name="Triangle"/>
          <p:cNvSpPr/>
          <p:nvPr/>
        </p:nvSpPr>
        <p:spPr>
          <a:xfrm>
            <a:off x="5642622" y="7869145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2" name="Triangle"/>
          <p:cNvSpPr/>
          <p:nvPr/>
        </p:nvSpPr>
        <p:spPr>
          <a:xfrm>
            <a:off x="5457912" y="8134794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3" name="Triangle"/>
          <p:cNvSpPr/>
          <p:nvPr/>
        </p:nvSpPr>
        <p:spPr>
          <a:xfrm>
            <a:off x="5786747" y="8134794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4" name="Square"/>
          <p:cNvSpPr/>
          <p:nvPr/>
        </p:nvSpPr>
        <p:spPr>
          <a:xfrm>
            <a:off x="5642622" y="6261713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5" name="Square"/>
          <p:cNvSpPr/>
          <p:nvPr/>
        </p:nvSpPr>
        <p:spPr>
          <a:xfrm>
            <a:off x="5914185" y="6261713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6" name="Square"/>
          <p:cNvSpPr/>
          <p:nvPr/>
        </p:nvSpPr>
        <p:spPr>
          <a:xfrm>
            <a:off x="5914185" y="5918628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7" name="Triangle"/>
          <p:cNvSpPr/>
          <p:nvPr/>
        </p:nvSpPr>
        <p:spPr>
          <a:xfrm>
            <a:off x="3394258" y="7736320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8" name="Triangle"/>
          <p:cNvSpPr/>
          <p:nvPr/>
        </p:nvSpPr>
        <p:spPr>
          <a:xfrm>
            <a:off x="3209549" y="8001969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9" name="Triangle"/>
          <p:cNvSpPr/>
          <p:nvPr/>
        </p:nvSpPr>
        <p:spPr>
          <a:xfrm>
            <a:off x="3538384" y="8001969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0" name="Triangle"/>
          <p:cNvSpPr/>
          <p:nvPr/>
        </p:nvSpPr>
        <p:spPr>
          <a:xfrm>
            <a:off x="1861972" y="6136737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1" name="Triangle"/>
          <p:cNvSpPr/>
          <p:nvPr/>
        </p:nvSpPr>
        <p:spPr>
          <a:xfrm>
            <a:off x="3538384" y="730841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2" name="Triangle"/>
          <p:cNvSpPr/>
          <p:nvPr/>
        </p:nvSpPr>
        <p:spPr>
          <a:xfrm>
            <a:off x="3077633" y="7322625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44602"/>
            </a:srgbClr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3" name="Square"/>
          <p:cNvSpPr/>
          <p:nvPr/>
        </p:nvSpPr>
        <p:spPr>
          <a:xfrm>
            <a:off x="1870316" y="7643654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4" name="Square"/>
          <p:cNvSpPr/>
          <p:nvPr/>
        </p:nvSpPr>
        <p:spPr>
          <a:xfrm>
            <a:off x="2141879" y="7643654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5" name="Square"/>
          <p:cNvSpPr/>
          <p:nvPr/>
        </p:nvSpPr>
        <p:spPr>
          <a:xfrm>
            <a:off x="2141879" y="7300569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6" name="Square"/>
          <p:cNvSpPr/>
          <p:nvPr/>
        </p:nvSpPr>
        <p:spPr>
          <a:xfrm>
            <a:off x="2338478" y="6707452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7" name="Square"/>
          <p:cNvSpPr/>
          <p:nvPr/>
        </p:nvSpPr>
        <p:spPr>
          <a:xfrm>
            <a:off x="2739281" y="6863415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8" name="Square"/>
          <p:cNvSpPr/>
          <p:nvPr/>
        </p:nvSpPr>
        <p:spPr>
          <a:xfrm>
            <a:off x="3077633" y="6471740"/>
            <a:ext cx="254001" cy="254001"/>
          </a:xfrm>
          <a:prstGeom prst="rect">
            <a:avLst/>
          </a:prstGeom>
          <a:solidFill>
            <a:srgbClr val="FFFFFF">
              <a:alpha val="44602"/>
            </a:srgbClr>
          </a:solidFill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9" name="1"/>
          <p:cNvSpPr txBox="1"/>
          <p:nvPr/>
        </p:nvSpPr>
        <p:spPr>
          <a:xfrm>
            <a:off x="1365182" y="4152891"/>
            <a:ext cx="283770" cy="520701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0" name="2"/>
          <p:cNvSpPr txBox="1"/>
          <p:nvPr/>
        </p:nvSpPr>
        <p:spPr>
          <a:xfrm>
            <a:off x="5297949" y="4152891"/>
            <a:ext cx="283769" cy="520701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61" name="3"/>
          <p:cNvSpPr txBox="1"/>
          <p:nvPr/>
        </p:nvSpPr>
        <p:spPr>
          <a:xfrm>
            <a:off x="1365182" y="7993595"/>
            <a:ext cx="283770" cy="520701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62" name="4"/>
          <p:cNvSpPr txBox="1"/>
          <p:nvPr/>
        </p:nvSpPr>
        <p:spPr>
          <a:xfrm>
            <a:off x="5217515" y="7980895"/>
            <a:ext cx="283770" cy="520701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3" name="Rectangle"/>
          <p:cNvSpPr/>
          <p:nvPr/>
        </p:nvSpPr>
        <p:spPr>
          <a:xfrm>
            <a:off x="8375148" y="8183546"/>
            <a:ext cx="4407958" cy="798445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1338" y="2867089"/>
            <a:ext cx="2117037" cy="522626"/>
          </a:xfrm>
          <a:prstGeom prst="rect">
            <a:avLst/>
          </a:prstGeom>
        </p:spPr>
      </p:pic>
      <p:pic>
        <p:nvPicPr>
          <p:cNvPr id="318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993" y="2730639"/>
            <a:ext cx="471488" cy="169101"/>
          </a:xfrm>
          <a:prstGeom prst="rect">
            <a:avLst/>
          </a:prstGeom>
        </p:spPr>
      </p:pic>
      <p:pic>
        <p:nvPicPr>
          <p:cNvPr id="320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9720" y="2175400"/>
            <a:ext cx="2118881" cy="572057"/>
          </a:xfrm>
          <a:prstGeom prst="rect">
            <a:avLst/>
          </a:prstGeom>
        </p:spPr>
      </p:pic>
      <p:sp>
        <p:nvSpPr>
          <p:cNvPr id="268" name="Perceptron"/>
          <p:cNvSpPr txBox="1"/>
          <p:nvPr/>
        </p:nvSpPr>
        <p:spPr>
          <a:xfrm>
            <a:off x="2318901" y="3617570"/>
            <a:ext cx="172913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Perceptron</a:t>
            </a:r>
          </a:p>
        </p:txBody>
      </p:sp>
      <p:sp>
        <p:nvSpPr>
          <p:cNvPr id="269" name="GENERALISE A PERCEPTR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GENERALISE A PERCEPTRON</a:t>
            </a:r>
          </a:p>
        </p:txBody>
      </p:sp>
      <p:sp>
        <p:nvSpPr>
          <p:cNvPr id="270" name="Square"/>
          <p:cNvSpPr/>
          <p:nvPr/>
        </p:nvSpPr>
        <p:spPr>
          <a:xfrm>
            <a:off x="3505993" y="2307189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grpSp>
        <p:nvGrpSpPr>
          <p:cNvPr id="273" name="Group"/>
          <p:cNvGrpSpPr/>
          <p:nvPr/>
        </p:nvGrpSpPr>
        <p:grpSpPr>
          <a:xfrm>
            <a:off x="4993480" y="2307189"/>
            <a:ext cx="1016001" cy="1016001"/>
            <a:chOff x="0" y="0"/>
            <a:chExt cx="1016000" cy="1016000"/>
          </a:xfrm>
        </p:grpSpPr>
        <p:sp>
          <p:nvSpPr>
            <p:cNvPr id="271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72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891646" y="1874622"/>
            <a:ext cx="508001" cy="508001"/>
            <a:chOff x="0" y="0"/>
            <a:chExt cx="508000" cy="508000"/>
          </a:xfrm>
        </p:grpSpPr>
        <p:sp>
          <p:nvSpPr>
            <p:cNvPr id="274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75" name="Equation"/>
            <p:cNvSpPr txBox="1"/>
            <p:nvPr/>
          </p:nvSpPr>
          <p:spPr>
            <a:xfrm>
              <a:off x="122090" y="126621"/>
              <a:ext cx="263820" cy="254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891646" y="3176580"/>
            <a:ext cx="508001" cy="508001"/>
            <a:chOff x="0" y="0"/>
            <a:chExt cx="508000" cy="508000"/>
          </a:xfrm>
        </p:grpSpPr>
        <p:sp>
          <p:nvSpPr>
            <p:cNvPr id="277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78" name="Equation"/>
            <p:cNvSpPr txBox="1"/>
            <p:nvPr/>
          </p:nvSpPr>
          <p:spPr>
            <a:xfrm>
              <a:off x="122090" y="126621"/>
              <a:ext cx="292222" cy="254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</p:grpSp>
      <p:pic>
        <p:nvPicPr>
          <p:cNvPr id="322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09480" y="2730639"/>
            <a:ext cx="415232" cy="169101"/>
          </a:xfrm>
          <a:prstGeom prst="rect">
            <a:avLst/>
          </a:prstGeom>
        </p:spPr>
      </p:pic>
      <p:grpSp>
        <p:nvGrpSpPr>
          <p:cNvPr id="283" name="Group"/>
          <p:cNvGrpSpPr/>
          <p:nvPr/>
        </p:nvGrpSpPr>
        <p:grpSpPr>
          <a:xfrm>
            <a:off x="6424711" y="2561189"/>
            <a:ext cx="508001" cy="508001"/>
            <a:chOff x="0" y="0"/>
            <a:chExt cx="508000" cy="508000"/>
          </a:xfrm>
        </p:grpSpPr>
        <p:sp>
          <p:nvSpPr>
            <p:cNvPr id="281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82" name="Equation"/>
            <p:cNvSpPr txBox="1"/>
            <p:nvPr/>
          </p:nvSpPr>
          <p:spPr>
            <a:xfrm>
              <a:off x="169290" y="126384"/>
              <a:ext cx="169419" cy="255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m:oMathPara>
              </a14:m>
              <a:endParaRPr sz="2900"/>
            </a:p>
          </p:txBody>
        </p:sp>
      </p:grpSp>
      <p:sp>
        <p:nvSpPr>
          <p:cNvPr id="284" name="Q: Your idea on extending a perceptron?…"/>
          <p:cNvSpPr/>
          <p:nvPr/>
        </p:nvSpPr>
        <p:spPr>
          <a:xfrm>
            <a:off x="7349719" y="1773233"/>
            <a:ext cx="5270518" cy="3537520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Your idea on extending a perceptron?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Activation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Sum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Transform </a:t>
            </a:r>
            <a14:m>
              <m:oMath>
                <m:sSup>
                  <m:e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285" name="Rectangle"/>
          <p:cNvSpPr/>
          <p:nvPr/>
        </p:nvSpPr>
        <p:spPr>
          <a:xfrm>
            <a:off x="7381469" y="2697146"/>
            <a:ext cx="4407958" cy="2165547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311" name="Group"/>
          <p:cNvGrpSpPr/>
          <p:nvPr/>
        </p:nvGrpSpPr>
        <p:grpSpPr>
          <a:xfrm>
            <a:off x="993246" y="5583602"/>
            <a:ext cx="5939466" cy="3002188"/>
            <a:chOff x="0" y="0"/>
            <a:chExt cx="5939465" cy="3002186"/>
          </a:xfrm>
        </p:grpSpPr>
        <p:sp>
          <p:nvSpPr>
            <p:cNvPr id="286" name="Square"/>
            <p:cNvSpPr/>
            <p:nvPr/>
          </p:nvSpPr>
          <p:spPr>
            <a:xfrm>
              <a:off x="937153" y="262630"/>
              <a:ext cx="1016001" cy="1016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4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m:oMathPara>
              </a14:m>
            </a:p>
          </p:txBody>
        </p:sp>
        <p:cxnSp>
          <p:nvCxnSpPr>
            <p:cNvPr id="287" name="Connection Line"/>
            <p:cNvCxnSpPr>
              <a:stCxn id="286" idx="0"/>
              <a:endCxn id="289" idx="0"/>
            </p:cNvCxnSpPr>
            <p:nvPr/>
          </p:nvCxnSpPr>
          <p:spPr>
            <a:xfrm>
              <a:off x="1445153" y="770630"/>
              <a:ext cx="1445155" cy="669841"/>
            </a:xfrm>
            <a:prstGeom prst="straightConnector1">
              <a:avLst/>
            </a:prstGeom>
            <a:ln w="25400" cap="flat">
              <a:solidFill>
                <a:srgbClr val="011993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288" name="Connection Line"/>
            <p:cNvCxnSpPr>
              <a:stCxn id="290" idx="0"/>
              <a:endCxn id="286" idx="0"/>
            </p:cNvCxnSpPr>
            <p:nvPr/>
          </p:nvCxnSpPr>
          <p:spPr>
            <a:xfrm flipV="1">
              <a:off x="254000" y="770630"/>
              <a:ext cx="1191154" cy="211668"/>
            </a:xfrm>
            <a:prstGeom prst="straightConnector1">
              <a:avLst/>
            </a:prstGeom>
            <a:ln w="25400" cap="flat">
              <a:solidFill>
                <a:srgbClr val="011993"/>
              </a:solidFill>
              <a:prstDash val="solid"/>
              <a:miter lim="400000"/>
              <a:tailEnd type="arrow" w="med" len="med"/>
            </a:ln>
            <a:effectLst/>
          </p:spPr>
        </p:cxnSp>
        <p:sp>
          <p:nvSpPr>
            <p:cNvPr id="289" name="Square"/>
            <p:cNvSpPr/>
            <p:nvPr/>
          </p:nvSpPr>
          <p:spPr>
            <a:xfrm>
              <a:off x="2382307" y="932470"/>
              <a:ext cx="1016001" cy="1016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m:oMathPara>
              </a14:m>
            </a:p>
          </p:txBody>
        </p:sp>
        <p:sp>
          <p:nvSpPr>
            <p:cNvPr id="290" name="Circle"/>
            <p:cNvSpPr/>
            <p:nvPr/>
          </p:nvSpPr>
          <p:spPr>
            <a:xfrm>
              <a:off x="0" y="728297"/>
              <a:ext cx="508000" cy="508001"/>
            </a:xfrm>
            <a:prstGeom prst="ellipse">
              <a:avLst/>
            </a:prstGeom>
            <a:solidFill>
              <a:srgbClr val="FFFC79">
                <a:alpha val="52532"/>
              </a:srgbClr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91" name="Equation"/>
            <p:cNvSpPr txBox="1"/>
            <p:nvPr/>
          </p:nvSpPr>
          <p:spPr>
            <a:xfrm>
              <a:off x="122090" y="854918"/>
              <a:ext cx="263820" cy="254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  <p:sp>
          <p:nvSpPr>
            <p:cNvPr id="292" name="Circle"/>
            <p:cNvSpPr/>
            <p:nvPr/>
          </p:nvSpPr>
          <p:spPr>
            <a:xfrm>
              <a:off x="93133" y="2419722"/>
              <a:ext cx="508001" cy="508001"/>
            </a:xfrm>
            <a:prstGeom prst="ellipse">
              <a:avLst/>
            </a:prstGeom>
            <a:solidFill>
              <a:srgbClr val="FFFC79">
                <a:alpha val="52532"/>
              </a:srgbClr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93" name="Equation"/>
            <p:cNvSpPr txBox="1"/>
            <p:nvPr/>
          </p:nvSpPr>
          <p:spPr>
            <a:xfrm>
              <a:off x="215223" y="2546343"/>
              <a:ext cx="292223" cy="254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  <p:sp>
          <p:nvSpPr>
            <p:cNvPr id="294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95" name="Equation"/>
            <p:cNvSpPr txBox="1"/>
            <p:nvPr/>
          </p:nvSpPr>
          <p:spPr>
            <a:xfrm>
              <a:off x="88759" y="126621"/>
              <a:ext cx="330482" cy="254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  <p:cxnSp>
          <p:nvCxnSpPr>
            <p:cNvPr id="296" name="Connection Line"/>
            <p:cNvCxnSpPr>
              <a:stCxn id="292" idx="0"/>
              <a:endCxn id="301" idx="0"/>
            </p:cNvCxnSpPr>
            <p:nvPr/>
          </p:nvCxnSpPr>
          <p:spPr>
            <a:xfrm flipV="1">
              <a:off x="347133" y="2494186"/>
              <a:ext cx="1098021" cy="179537"/>
            </a:xfrm>
            <a:prstGeom prst="straightConnector1">
              <a:avLst/>
            </a:prstGeom>
            <a:ln w="25400" cap="flat">
              <a:solidFill>
                <a:srgbClr val="011993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297" name="Connection Line"/>
            <p:cNvCxnSpPr>
              <a:stCxn id="294" idx="0"/>
              <a:endCxn id="286" idx="0"/>
            </p:cNvCxnSpPr>
            <p:nvPr/>
          </p:nvCxnSpPr>
          <p:spPr>
            <a:xfrm>
              <a:off x="254000" y="254000"/>
              <a:ext cx="1191154" cy="516631"/>
            </a:xfrm>
            <a:prstGeom prst="straightConnector1">
              <a:avLst/>
            </a:prstGeom>
            <a:ln w="25400" cap="flat">
              <a:solidFill>
                <a:srgbClr val="011993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298" name="Connection Line"/>
            <p:cNvCxnSpPr>
              <a:stCxn id="299" idx="0"/>
              <a:endCxn id="301" idx="0"/>
            </p:cNvCxnSpPr>
            <p:nvPr/>
          </p:nvCxnSpPr>
          <p:spPr>
            <a:xfrm>
              <a:off x="347133" y="1897670"/>
              <a:ext cx="1098021" cy="596517"/>
            </a:xfrm>
            <a:prstGeom prst="straightConnector1">
              <a:avLst/>
            </a:prstGeom>
            <a:ln w="25400" cap="flat">
              <a:solidFill>
                <a:srgbClr val="011993"/>
              </a:solidFill>
              <a:prstDash val="solid"/>
              <a:miter lim="400000"/>
              <a:tailEnd type="arrow" w="med" len="med"/>
            </a:ln>
            <a:effectLst/>
          </p:spPr>
        </p:cxnSp>
        <p:sp>
          <p:nvSpPr>
            <p:cNvPr id="299" name="Circle"/>
            <p:cNvSpPr/>
            <p:nvPr/>
          </p:nvSpPr>
          <p:spPr>
            <a:xfrm>
              <a:off x="93133" y="1643670"/>
              <a:ext cx="508001" cy="508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00" name="Equation"/>
            <p:cNvSpPr txBox="1"/>
            <p:nvPr/>
          </p:nvSpPr>
          <p:spPr>
            <a:xfrm>
              <a:off x="181892" y="1770291"/>
              <a:ext cx="351402" cy="254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  <p:sp>
          <p:nvSpPr>
            <p:cNvPr id="301" name="Square"/>
            <p:cNvSpPr/>
            <p:nvPr/>
          </p:nvSpPr>
          <p:spPr>
            <a:xfrm>
              <a:off x="937153" y="1986186"/>
              <a:ext cx="1016001" cy="1016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4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m:oMathPara>
              </a14:m>
            </a:p>
          </p:txBody>
        </p:sp>
        <p:cxnSp>
          <p:nvCxnSpPr>
            <p:cNvPr id="302" name="Connection Line"/>
            <p:cNvCxnSpPr>
              <a:stCxn id="301" idx="0"/>
              <a:endCxn id="289" idx="0"/>
            </p:cNvCxnSpPr>
            <p:nvPr/>
          </p:nvCxnSpPr>
          <p:spPr>
            <a:xfrm flipV="1">
              <a:off x="1445153" y="1440470"/>
              <a:ext cx="1445155" cy="1053717"/>
            </a:xfrm>
            <a:prstGeom prst="straightConnector1">
              <a:avLst/>
            </a:prstGeom>
            <a:ln w="25400" cap="flat">
              <a:solidFill>
                <a:srgbClr val="011993"/>
              </a:solidFill>
              <a:prstDash val="solid"/>
              <a:miter lim="400000"/>
              <a:tailEnd type="arrow" w="med" len="med"/>
            </a:ln>
            <a:effectLst/>
          </p:spPr>
        </p:cxnSp>
        <p:grpSp>
          <p:nvGrpSpPr>
            <p:cNvPr id="305" name="Group"/>
            <p:cNvGrpSpPr/>
            <p:nvPr/>
          </p:nvGrpSpPr>
          <p:grpSpPr>
            <a:xfrm>
              <a:off x="4000234" y="932470"/>
              <a:ext cx="1016001" cy="1016001"/>
              <a:chOff x="0" y="0"/>
              <a:chExt cx="1016000" cy="1016000"/>
            </a:xfrm>
          </p:grpSpPr>
          <p:sp>
            <p:nvSpPr>
              <p:cNvPr id="303" name="Square"/>
              <p:cNvSpPr/>
              <p:nvPr/>
            </p:nvSpPr>
            <p:spPr>
              <a:xfrm>
                <a:off x="0" y="0"/>
                <a:ext cx="1016000" cy="10160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1199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128335" y="146049"/>
                <a:ext cx="759262" cy="723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36" fill="norm" stroke="1" extrusionOk="0">
                    <a:moveTo>
                      <a:pt x="21600" y="59"/>
                    </a:moveTo>
                    <a:cubicBezTo>
                      <a:pt x="18484" y="-303"/>
                      <a:pt x="15400" y="1000"/>
                      <a:pt x="13322" y="3557"/>
                    </a:cubicBezTo>
                    <a:cubicBezTo>
                      <a:pt x="11603" y="5672"/>
                      <a:pt x="10774" y="8407"/>
                      <a:pt x="10024" y="11106"/>
                    </a:cubicBezTo>
                    <a:cubicBezTo>
                      <a:pt x="9376" y="13437"/>
                      <a:pt x="8739" y="15828"/>
                      <a:pt x="7314" y="17712"/>
                    </a:cubicBezTo>
                    <a:cubicBezTo>
                      <a:pt x="5531" y="20067"/>
                      <a:pt x="2787" y="21297"/>
                      <a:pt x="0" y="20989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32" sz="1600">
                    <a:latin typeface="+mn-lt"/>
                    <a:ea typeface="+mn-ea"/>
                    <a:cs typeface="+mn-cs"/>
                    <a:sym typeface="Futura"/>
                  </a:defRPr>
                </a:pPr>
              </a:p>
            </p:txBody>
          </p:sp>
        </p:grpSp>
        <p:pic>
          <p:nvPicPr>
            <p:cNvPr id="324" name="Connection Line" descr="Connection 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16234" y="1355920"/>
              <a:ext cx="415232" cy="169101"/>
            </a:xfrm>
            <a:prstGeom prst="rect">
              <a:avLst/>
            </a:prstGeom>
            <a:effectLst/>
          </p:spPr>
        </p:pic>
        <p:grpSp>
          <p:nvGrpSpPr>
            <p:cNvPr id="309" name="Group"/>
            <p:cNvGrpSpPr/>
            <p:nvPr/>
          </p:nvGrpSpPr>
          <p:grpSpPr>
            <a:xfrm>
              <a:off x="5431465" y="1186470"/>
              <a:ext cx="508001" cy="508001"/>
              <a:chOff x="0" y="0"/>
              <a:chExt cx="508000" cy="508000"/>
            </a:xfrm>
          </p:grpSpPr>
          <p:sp>
            <p:nvSpPr>
              <p:cNvPr id="307" name="Circle"/>
              <p:cNvSpPr/>
              <p:nvPr/>
            </p:nvSpPr>
            <p:spPr>
              <a:xfrm>
                <a:off x="0" y="0"/>
                <a:ext cx="508000" cy="508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1199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</a:p>
            </p:txBody>
          </p:sp>
          <p:sp>
            <p:nvSpPr>
              <p:cNvPr id="308" name="Equation"/>
              <p:cNvSpPr txBox="1"/>
              <p:nvPr/>
            </p:nvSpPr>
            <p:spPr>
              <a:xfrm>
                <a:off x="169290" y="126384"/>
                <a:ext cx="169419" cy="2552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sz="2900"/>
              </a:p>
            </p:txBody>
          </p:sp>
        </p:grpSp>
        <p:pic>
          <p:nvPicPr>
            <p:cNvPr id="326" name="Connection Line" descr="Connection 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398307" y="1355920"/>
              <a:ext cx="601928" cy="169101"/>
            </a:xfrm>
            <a:prstGeom prst="rect">
              <a:avLst/>
            </a:prstGeom>
            <a:effectLst/>
          </p:spPr>
        </p:pic>
      </p:grpSp>
      <p:sp>
        <p:nvSpPr>
          <p:cNvPr id="312" name="A"/>
          <p:cNvSpPr txBox="1"/>
          <p:nvPr/>
        </p:nvSpPr>
        <p:spPr>
          <a:xfrm>
            <a:off x="5004203" y="2318236"/>
            <a:ext cx="328881" cy="520701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13" name="B"/>
          <p:cNvSpPr txBox="1"/>
          <p:nvPr/>
        </p:nvSpPr>
        <p:spPr>
          <a:xfrm>
            <a:off x="3519518" y="2292185"/>
            <a:ext cx="306325" cy="520701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14" name="C"/>
          <p:cNvSpPr txBox="1"/>
          <p:nvPr/>
        </p:nvSpPr>
        <p:spPr>
          <a:xfrm>
            <a:off x="981206" y="2519251"/>
            <a:ext cx="328880" cy="520701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15" name="Be specific about “EXTEND” — consider how the capacity of an original perceptron is implemented."/>
          <p:cNvSpPr/>
          <p:nvPr/>
        </p:nvSpPr>
        <p:spPr>
          <a:xfrm>
            <a:off x="3443808" y="7799419"/>
            <a:ext cx="7950482" cy="1284064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lvl1pPr>
          </a:lstStyle>
          <a:p>
            <a:pPr/>
            <a:r>
              <a:t>Be specific about “EXTEND” — consider how the capacity of an original perceptron is implemented.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" grpId="4"/>
      <p:bldP build="whole" bldLvl="1" animBg="1" rev="0" advAuto="0" spid="314" grpId="3"/>
      <p:bldP build="whole" bldLvl="1" animBg="1" rev="0" advAuto="0" spid="312" grpId="1"/>
      <p:bldP build="whole" bldLvl="1" animBg="1" rev="0" advAuto="0" spid="313" grpId="2"/>
      <p:bldP build="whole" bldLvl="1" animBg="1" rev="0" advAuto="0" spid="315" grpId="5"/>
      <p:bldP build="whole" bldLvl="1" animBg="1" rev="0" advAuto="0" spid="285" grpId="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1338" y="2867089"/>
            <a:ext cx="2117037" cy="522626"/>
          </a:xfrm>
          <a:prstGeom prst="rect">
            <a:avLst/>
          </a:prstGeom>
        </p:spPr>
      </p:pic>
      <p:pic>
        <p:nvPicPr>
          <p:cNvPr id="355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993" y="2730639"/>
            <a:ext cx="471488" cy="169101"/>
          </a:xfrm>
          <a:prstGeom prst="rect">
            <a:avLst/>
          </a:prstGeom>
        </p:spPr>
      </p:pic>
      <p:pic>
        <p:nvPicPr>
          <p:cNvPr id="357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9720" y="2175400"/>
            <a:ext cx="2118881" cy="572057"/>
          </a:xfrm>
          <a:prstGeom prst="rect">
            <a:avLst/>
          </a:prstGeom>
        </p:spPr>
      </p:pic>
      <p:sp>
        <p:nvSpPr>
          <p:cNvPr id="332" name="PERCEPTRON.X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PERCEPTRON.X</a:t>
            </a:r>
          </a:p>
        </p:txBody>
      </p:sp>
      <p:sp>
        <p:nvSpPr>
          <p:cNvPr id="333" name="Square"/>
          <p:cNvSpPr/>
          <p:nvPr/>
        </p:nvSpPr>
        <p:spPr>
          <a:xfrm>
            <a:off x="3505993" y="2307189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grpSp>
        <p:nvGrpSpPr>
          <p:cNvPr id="336" name="Group"/>
          <p:cNvGrpSpPr/>
          <p:nvPr/>
        </p:nvGrpSpPr>
        <p:grpSpPr>
          <a:xfrm>
            <a:off x="4993480" y="2307189"/>
            <a:ext cx="1016001" cy="1016001"/>
            <a:chOff x="0" y="0"/>
            <a:chExt cx="1016000" cy="1016000"/>
          </a:xfrm>
        </p:grpSpPr>
        <p:sp>
          <p:nvSpPr>
            <p:cNvPr id="334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35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grpSp>
        <p:nvGrpSpPr>
          <p:cNvPr id="339" name="Group"/>
          <p:cNvGrpSpPr/>
          <p:nvPr/>
        </p:nvGrpSpPr>
        <p:grpSpPr>
          <a:xfrm>
            <a:off x="891646" y="1874622"/>
            <a:ext cx="508001" cy="508001"/>
            <a:chOff x="0" y="0"/>
            <a:chExt cx="508000" cy="508000"/>
          </a:xfrm>
        </p:grpSpPr>
        <p:sp>
          <p:nvSpPr>
            <p:cNvPr id="337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38" name="Equation"/>
            <p:cNvSpPr txBox="1"/>
            <p:nvPr/>
          </p:nvSpPr>
          <p:spPr>
            <a:xfrm>
              <a:off x="122090" y="126621"/>
              <a:ext cx="263820" cy="254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</p:grpSp>
      <p:grpSp>
        <p:nvGrpSpPr>
          <p:cNvPr id="342" name="Group"/>
          <p:cNvGrpSpPr/>
          <p:nvPr/>
        </p:nvGrpSpPr>
        <p:grpSpPr>
          <a:xfrm>
            <a:off x="891646" y="3176580"/>
            <a:ext cx="508001" cy="508001"/>
            <a:chOff x="0" y="0"/>
            <a:chExt cx="508000" cy="508000"/>
          </a:xfrm>
        </p:grpSpPr>
        <p:sp>
          <p:nvSpPr>
            <p:cNvPr id="340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41" name="Equation"/>
            <p:cNvSpPr txBox="1"/>
            <p:nvPr/>
          </p:nvSpPr>
          <p:spPr>
            <a:xfrm>
              <a:off x="122090" y="126621"/>
              <a:ext cx="292222" cy="254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</p:grpSp>
      <p:pic>
        <p:nvPicPr>
          <p:cNvPr id="359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09480" y="2730639"/>
            <a:ext cx="415232" cy="169101"/>
          </a:xfrm>
          <a:prstGeom prst="rect">
            <a:avLst/>
          </a:prstGeom>
        </p:spPr>
      </p:pic>
      <p:grpSp>
        <p:nvGrpSpPr>
          <p:cNvPr id="346" name="Group"/>
          <p:cNvGrpSpPr/>
          <p:nvPr/>
        </p:nvGrpSpPr>
        <p:grpSpPr>
          <a:xfrm>
            <a:off x="6424711" y="2561189"/>
            <a:ext cx="508001" cy="508001"/>
            <a:chOff x="0" y="0"/>
            <a:chExt cx="508000" cy="508000"/>
          </a:xfrm>
        </p:grpSpPr>
        <p:sp>
          <p:nvSpPr>
            <p:cNvPr id="344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45" name="Equation"/>
            <p:cNvSpPr txBox="1"/>
            <p:nvPr/>
          </p:nvSpPr>
          <p:spPr>
            <a:xfrm>
              <a:off x="169290" y="126384"/>
              <a:ext cx="169419" cy="255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m:oMathPara>
              </a14:m>
              <a:endParaRPr sz="2900"/>
            </a:p>
          </p:txBody>
        </p:sp>
      </p:grpSp>
      <p:sp>
        <p:nvSpPr>
          <p:cNvPr id="347" name="A"/>
          <p:cNvSpPr txBox="1"/>
          <p:nvPr/>
        </p:nvSpPr>
        <p:spPr>
          <a:xfrm>
            <a:off x="5004203" y="2318236"/>
            <a:ext cx="328881" cy="520701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</a:t>
            </a:r>
          </a:p>
        </p:txBody>
      </p:sp>
      <p:grpSp>
        <p:nvGrpSpPr>
          <p:cNvPr id="350" name="Group"/>
          <p:cNvGrpSpPr/>
          <p:nvPr/>
        </p:nvGrpSpPr>
        <p:grpSpPr>
          <a:xfrm>
            <a:off x="4857749" y="4703256"/>
            <a:ext cx="3641925" cy="3873038"/>
            <a:chOff x="0" y="0"/>
            <a:chExt cx="3641923" cy="3873036"/>
          </a:xfrm>
        </p:grpSpPr>
        <p:sp>
          <p:nvSpPr>
            <p:cNvPr id="348" name="Rectangle"/>
            <p:cNvSpPr/>
            <p:nvPr/>
          </p:nvSpPr>
          <p:spPr>
            <a:xfrm>
              <a:off x="0" y="0"/>
              <a:ext cx="3641924" cy="38730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49" name="Line"/>
            <p:cNvSpPr/>
            <p:nvPr/>
          </p:nvSpPr>
          <p:spPr>
            <a:xfrm>
              <a:off x="579290" y="822094"/>
              <a:ext cx="2541774" cy="1713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2521" y="21581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51" name="input weighted sum"/>
          <p:cNvSpPr txBox="1"/>
          <p:nvPr/>
        </p:nvSpPr>
        <p:spPr>
          <a:xfrm>
            <a:off x="5429250" y="8629650"/>
            <a:ext cx="2857500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input weighted sum</a:t>
            </a:r>
          </a:p>
        </p:txBody>
      </p:sp>
      <p:sp>
        <p:nvSpPr>
          <p:cNvPr id="352" name="output activation"/>
          <p:cNvSpPr txBox="1"/>
          <p:nvPr/>
        </p:nvSpPr>
        <p:spPr>
          <a:xfrm rot="16200000">
            <a:off x="3278293" y="6379424"/>
            <a:ext cx="24688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output activation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4743" y="3547423"/>
            <a:ext cx="1965919" cy="1469149"/>
          </a:xfrm>
          <a:prstGeom prst="rect">
            <a:avLst/>
          </a:prstGeom>
        </p:spPr>
      </p:pic>
      <p:pic>
        <p:nvPicPr>
          <p:cNvPr id="400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1593" y="3093939"/>
            <a:ext cx="551310" cy="169101"/>
          </a:xfrm>
          <a:prstGeom prst="rect">
            <a:avLst/>
          </a:prstGeom>
        </p:spPr>
      </p:pic>
      <p:pic>
        <p:nvPicPr>
          <p:cNvPr id="402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2445" y="3093939"/>
            <a:ext cx="1903149" cy="169101"/>
          </a:xfrm>
          <a:prstGeom prst="rect">
            <a:avLst/>
          </a:prstGeom>
        </p:spPr>
      </p:pic>
      <p:sp>
        <p:nvSpPr>
          <p:cNvPr id="365" name="PERCEPTRON.X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PERCEPTRON.X</a:t>
            </a:r>
          </a:p>
        </p:txBody>
      </p:sp>
      <p:sp>
        <p:nvSpPr>
          <p:cNvPr id="366" name="Square"/>
          <p:cNvSpPr/>
          <p:nvPr/>
        </p:nvSpPr>
        <p:spPr>
          <a:xfrm>
            <a:off x="4115593" y="2670489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grpSp>
        <p:nvGrpSpPr>
          <p:cNvPr id="369" name="Group"/>
          <p:cNvGrpSpPr/>
          <p:nvPr/>
        </p:nvGrpSpPr>
        <p:grpSpPr>
          <a:xfrm>
            <a:off x="5682902" y="2670489"/>
            <a:ext cx="1016001" cy="1016001"/>
            <a:chOff x="0" y="0"/>
            <a:chExt cx="1016000" cy="1016000"/>
          </a:xfrm>
        </p:grpSpPr>
        <p:sp>
          <p:nvSpPr>
            <p:cNvPr id="367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68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1704445" y="2924489"/>
            <a:ext cx="508001" cy="508001"/>
            <a:chOff x="0" y="0"/>
            <a:chExt cx="508000" cy="508000"/>
          </a:xfrm>
        </p:grpSpPr>
        <p:sp>
          <p:nvSpPr>
            <p:cNvPr id="370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71" name="Equation"/>
            <p:cNvSpPr txBox="1"/>
            <p:nvPr/>
          </p:nvSpPr>
          <p:spPr>
            <a:xfrm>
              <a:off x="122090" y="126621"/>
              <a:ext cx="263820" cy="254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1704445" y="4903780"/>
            <a:ext cx="508001" cy="508001"/>
            <a:chOff x="0" y="0"/>
            <a:chExt cx="508000" cy="508000"/>
          </a:xfrm>
        </p:grpSpPr>
        <p:sp>
          <p:nvSpPr>
            <p:cNvPr id="373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74" name="Equation"/>
            <p:cNvSpPr txBox="1"/>
            <p:nvPr/>
          </p:nvSpPr>
          <p:spPr>
            <a:xfrm>
              <a:off x="122090" y="126621"/>
              <a:ext cx="292222" cy="254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</p:grpSp>
      <p:pic>
        <p:nvPicPr>
          <p:cNvPr id="404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8902" y="3093939"/>
            <a:ext cx="551309" cy="169101"/>
          </a:xfrm>
          <a:prstGeom prst="rect">
            <a:avLst/>
          </a:prstGeom>
        </p:spPr>
      </p:pic>
      <p:grpSp>
        <p:nvGrpSpPr>
          <p:cNvPr id="379" name="Group"/>
          <p:cNvGrpSpPr/>
          <p:nvPr/>
        </p:nvGrpSpPr>
        <p:grpSpPr>
          <a:xfrm>
            <a:off x="8432861" y="2924489"/>
            <a:ext cx="508001" cy="508001"/>
            <a:chOff x="0" y="0"/>
            <a:chExt cx="508000" cy="508000"/>
          </a:xfrm>
        </p:grpSpPr>
        <p:sp>
          <p:nvSpPr>
            <p:cNvPr id="377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78" name="Equation"/>
            <p:cNvSpPr txBox="1"/>
            <p:nvPr/>
          </p:nvSpPr>
          <p:spPr>
            <a:xfrm>
              <a:off x="120249" y="82057"/>
              <a:ext cx="267502" cy="343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</p:grpSp>
      <p:sp>
        <p:nvSpPr>
          <p:cNvPr id="380" name="B"/>
          <p:cNvSpPr txBox="1"/>
          <p:nvPr/>
        </p:nvSpPr>
        <p:spPr>
          <a:xfrm>
            <a:off x="2915748" y="1924108"/>
            <a:ext cx="306325" cy="520701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81" name="Rectangle"/>
          <p:cNvSpPr/>
          <p:nvPr/>
        </p:nvSpPr>
        <p:spPr>
          <a:xfrm>
            <a:off x="7250210" y="2803420"/>
            <a:ext cx="680004" cy="750138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</a:p>
        </p:txBody>
      </p:sp>
      <p:pic>
        <p:nvPicPr>
          <p:cNvPr id="406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2377" y="5083854"/>
            <a:ext cx="1937148" cy="169100"/>
          </a:xfrm>
          <a:prstGeom prst="rect">
            <a:avLst/>
          </a:prstGeom>
        </p:spPr>
      </p:pic>
      <p:pic>
        <p:nvPicPr>
          <p:cNvPr id="408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5459" y="5087095"/>
            <a:ext cx="551310" cy="169101"/>
          </a:xfrm>
          <a:prstGeom prst="rect">
            <a:avLst/>
          </a:prstGeom>
        </p:spPr>
      </p:pic>
      <p:pic>
        <p:nvPicPr>
          <p:cNvPr id="410" name="Connection Line" descr="Connection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55179" y="3319127"/>
            <a:ext cx="1999342" cy="1485755"/>
          </a:xfrm>
          <a:prstGeom prst="rect">
            <a:avLst/>
          </a:prstGeom>
        </p:spPr>
      </p:pic>
      <p:sp>
        <p:nvSpPr>
          <p:cNvPr id="385" name="Square"/>
          <p:cNvSpPr/>
          <p:nvPr/>
        </p:nvSpPr>
        <p:spPr>
          <a:xfrm>
            <a:off x="4149459" y="4663645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grpSp>
        <p:nvGrpSpPr>
          <p:cNvPr id="388" name="Group"/>
          <p:cNvGrpSpPr/>
          <p:nvPr/>
        </p:nvGrpSpPr>
        <p:grpSpPr>
          <a:xfrm>
            <a:off x="5716768" y="4663645"/>
            <a:ext cx="1016001" cy="1016001"/>
            <a:chOff x="0" y="0"/>
            <a:chExt cx="1016000" cy="1016000"/>
          </a:xfrm>
        </p:grpSpPr>
        <p:sp>
          <p:nvSpPr>
            <p:cNvPr id="386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87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412" name="Connection Line" descr="Connection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30057" y="3093939"/>
            <a:ext cx="502805" cy="169101"/>
          </a:xfrm>
          <a:prstGeom prst="rect">
            <a:avLst/>
          </a:prstGeom>
        </p:spPr>
      </p:pic>
      <p:pic>
        <p:nvPicPr>
          <p:cNvPr id="414" name="Connection Line" descr="Connection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49116" y="1948119"/>
            <a:ext cx="5106226" cy="1081897"/>
          </a:xfrm>
          <a:prstGeom prst="rect">
            <a:avLst/>
          </a:prstGeom>
        </p:spPr>
      </p:pic>
      <p:pic>
        <p:nvPicPr>
          <p:cNvPr id="416" name="Connection Line" descr="Connection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732640" y="5077935"/>
            <a:ext cx="517700" cy="169094"/>
          </a:xfrm>
          <a:prstGeom prst="rect">
            <a:avLst/>
          </a:prstGeom>
        </p:spPr>
      </p:pic>
      <p:grpSp>
        <p:nvGrpSpPr>
          <p:cNvPr id="394" name="Group"/>
          <p:cNvGrpSpPr/>
          <p:nvPr/>
        </p:nvGrpSpPr>
        <p:grpSpPr>
          <a:xfrm>
            <a:off x="8447655" y="4917645"/>
            <a:ext cx="508001" cy="508001"/>
            <a:chOff x="0" y="0"/>
            <a:chExt cx="508000" cy="508000"/>
          </a:xfrm>
        </p:grpSpPr>
        <p:sp>
          <p:nvSpPr>
            <p:cNvPr id="392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93" name="Equation"/>
            <p:cNvSpPr txBox="1"/>
            <p:nvPr/>
          </p:nvSpPr>
          <p:spPr>
            <a:xfrm>
              <a:off x="120249" y="82057"/>
              <a:ext cx="297945" cy="343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sz="2900"/>
            </a:p>
          </p:txBody>
        </p:sp>
      </p:grpSp>
      <p:sp>
        <p:nvSpPr>
          <p:cNvPr id="395" name="Rectangle"/>
          <p:cNvSpPr/>
          <p:nvPr/>
        </p:nvSpPr>
        <p:spPr>
          <a:xfrm>
            <a:off x="7250210" y="4782712"/>
            <a:ext cx="680004" cy="750137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</a:p>
        </p:txBody>
      </p:sp>
      <p:pic>
        <p:nvPicPr>
          <p:cNvPr id="418" name="Connection Line" descr="Connection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929900" y="5082398"/>
            <a:ext cx="517934" cy="169090"/>
          </a:xfrm>
          <a:prstGeom prst="rect">
            <a:avLst/>
          </a:prstGeom>
        </p:spPr>
      </p:pic>
      <p:pic>
        <p:nvPicPr>
          <p:cNvPr id="420" name="Connection Line" descr="Connection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149116" y="3927410"/>
            <a:ext cx="5106226" cy="10818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input-transformed PERCEPTR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input-transformed PERCEPTRON</a:t>
            </a:r>
          </a:p>
        </p:txBody>
      </p:sp>
      <p:sp>
        <p:nvSpPr>
          <p:cNvPr id="424" name="Square"/>
          <p:cNvSpPr/>
          <p:nvPr/>
        </p:nvSpPr>
        <p:spPr>
          <a:xfrm>
            <a:off x="6485466" y="3638336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425" name="Connection Line"/>
          <p:cNvCxnSpPr>
            <a:stCxn id="424" idx="0"/>
            <a:endCxn id="427" idx="0"/>
          </p:cNvCxnSpPr>
          <p:nvPr/>
        </p:nvCxnSpPr>
        <p:spPr>
          <a:xfrm>
            <a:off x="6993466" y="4146336"/>
            <a:ext cx="1445154" cy="66984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426" name="Connection Line"/>
          <p:cNvCxnSpPr>
            <a:stCxn id="428" idx="0"/>
            <a:endCxn id="424" idx="0"/>
          </p:cNvCxnSpPr>
          <p:nvPr/>
        </p:nvCxnSpPr>
        <p:spPr>
          <a:xfrm flipV="1">
            <a:off x="5802312" y="4146336"/>
            <a:ext cx="1191155" cy="2116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427" name="Square"/>
          <p:cNvSpPr/>
          <p:nvPr/>
        </p:nvSpPr>
        <p:spPr>
          <a:xfrm>
            <a:off x="7930619" y="4308176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428" name="Circle"/>
          <p:cNvSpPr/>
          <p:nvPr/>
        </p:nvSpPr>
        <p:spPr>
          <a:xfrm>
            <a:off x="5548312" y="410400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29" name="Equation"/>
          <p:cNvSpPr txBox="1"/>
          <p:nvPr/>
        </p:nvSpPr>
        <p:spPr>
          <a:xfrm>
            <a:off x="5670403" y="4230625"/>
            <a:ext cx="263820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430" name="Circle"/>
          <p:cNvSpPr/>
          <p:nvPr/>
        </p:nvSpPr>
        <p:spPr>
          <a:xfrm>
            <a:off x="5641446" y="5795428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31" name="Equation"/>
          <p:cNvSpPr txBox="1"/>
          <p:nvPr/>
        </p:nvSpPr>
        <p:spPr>
          <a:xfrm>
            <a:off x="5763536" y="5922050"/>
            <a:ext cx="292223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432" name="Circle"/>
          <p:cNvSpPr/>
          <p:nvPr/>
        </p:nvSpPr>
        <p:spPr>
          <a:xfrm>
            <a:off x="5548312" y="3375706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33" name="Equation"/>
          <p:cNvSpPr txBox="1"/>
          <p:nvPr/>
        </p:nvSpPr>
        <p:spPr>
          <a:xfrm>
            <a:off x="5637072" y="3502328"/>
            <a:ext cx="330482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cxnSp>
        <p:nvCxnSpPr>
          <p:cNvPr id="434" name="Connection Line"/>
          <p:cNvCxnSpPr>
            <a:stCxn id="430" idx="0"/>
            <a:endCxn id="439" idx="0"/>
          </p:cNvCxnSpPr>
          <p:nvPr/>
        </p:nvCxnSpPr>
        <p:spPr>
          <a:xfrm flipV="1">
            <a:off x="5895446" y="5869893"/>
            <a:ext cx="1098021" cy="17953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435" name="Connection Line"/>
          <p:cNvCxnSpPr>
            <a:stCxn id="432" idx="0"/>
            <a:endCxn id="424" idx="0"/>
          </p:cNvCxnSpPr>
          <p:nvPr/>
        </p:nvCxnSpPr>
        <p:spPr>
          <a:xfrm>
            <a:off x="5802312" y="3629706"/>
            <a:ext cx="1191155" cy="51663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436" name="Connection Line"/>
          <p:cNvCxnSpPr>
            <a:stCxn id="437" idx="0"/>
            <a:endCxn id="439" idx="0"/>
          </p:cNvCxnSpPr>
          <p:nvPr/>
        </p:nvCxnSpPr>
        <p:spPr>
          <a:xfrm>
            <a:off x="5895446" y="5273376"/>
            <a:ext cx="1098021" cy="59651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437" name="Circle"/>
          <p:cNvSpPr/>
          <p:nvPr/>
        </p:nvSpPr>
        <p:spPr>
          <a:xfrm>
            <a:off x="5641446" y="5019376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38" name="Equation"/>
          <p:cNvSpPr txBox="1"/>
          <p:nvPr/>
        </p:nvSpPr>
        <p:spPr>
          <a:xfrm>
            <a:off x="5730205" y="5145998"/>
            <a:ext cx="351402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439" name="Square"/>
          <p:cNvSpPr/>
          <p:nvPr/>
        </p:nvSpPr>
        <p:spPr>
          <a:xfrm>
            <a:off x="6485466" y="5361893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440" name="Connection Line"/>
          <p:cNvCxnSpPr>
            <a:stCxn id="439" idx="0"/>
            <a:endCxn id="427" idx="0"/>
          </p:cNvCxnSpPr>
          <p:nvPr/>
        </p:nvCxnSpPr>
        <p:spPr>
          <a:xfrm flipV="1">
            <a:off x="6993466" y="4816176"/>
            <a:ext cx="1445154" cy="105371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443" name="Group"/>
          <p:cNvGrpSpPr/>
          <p:nvPr/>
        </p:nvGrpSpPr>
        <p:grpSpPr>
          <a:xfrm>
            <a:off x="9548547" y="4308176"/>
            <a:ext cx="1016001" cy="1016001"/>
            <a:chOff x="0" y="0"/>
            <a:chExt cx="1016000" cy="1016000"/>
          </a:xfrm>
        </p:grpSpPr>
        <p:sp>
          <p:nvSpPr>
            <p:cNvPr id="441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442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453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4547" y="4731626"/>
            <a:ext cx="415231" cy="169102"/>
          </a:xfrm>
          <a:prstGeom prst="rect">
            <a:avLst/>
          </a:prstGeom>
        </p:spPr>
      </p:pic>
      <p:grpSp>
        <p:nvGrpSpPr>
          <p:cNvPr id="447" name="Group"/>
          <p:cNvGrpSpPr/>
          <p:nvPr/>
        </p:nvGrpSpPr>
        <p:grpSpPr>
          <a:xfrm>
            <a:off x="10979777" y="4562176"/>
            <a:ext cx="508001" cy="508001"/>
            <a:chOff x="0" y="0"/>
            <a:chExt cx="508000" cy="508000"/>
          </a:xfrm>
        </p:grpSpPr>
        <p:sp>
          <p:nvSpPr>
            <p:cNvPr id="445" name="Circle"/>
            <p:cNvSpPr/>
            <p:nvPr/>
          </p:nvSpPr>
          <p:spPr>
            <a:xfrm>
              <a:off x="0" y="0"/>
              <a:ext cx="508000" cy="5080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446" name="Equation"/>
            <p:cNvSpPr txBox="1"/>
            <p:nvPr/>
          </p:nvSpPr>
          <p:spPr>
            <a:xfrm>
              <a:off x="169290" y="126384"/>
              <a:ext cx="169419" cy="255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m:oMathPara>
              </a14:m>
              <a:endParaRPr sz="2900"/>
            </a:p>
          </p:txBody>
        </p:sp>
      </p:grpSp>
      <p:pic>
        <p:nvPicPr>
          <p:cNvPr id="455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46619" y="4731626"/>
            <a:ext cx="601929" cy="169102"/>
          </a:xfrm>
          <a:prstGeom prst="rect">
            <a:avLst/>
          </a:prstGeom>
        </p:spPr>
      </p:pic>
      <p:sp>
        <p:nvSpPr>
          <p:cNvPr id="449" name="Equation"/>
          <p:cNvSpPr txBox="1"/>
          <p:nvPr/>
        </p:nvSpPr>
        <p:spPr>
          <a:xfrm>
            <a:off x="2729975" y="4042554"/>
            <a:ext cx="1465054" cy="630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p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limUp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li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⃗</m:t>
                      </m:r>
                    </m:lim>
                  </m:limUp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700"/>
          </a:p>
        </p:txBody>
      </p:sp>
      <p:sp>
        <p:nvSpPr>
          <p:cNvPr id="450" name="Equation"/>
          <p:cNvSpPr txBox="1"/>
          <p:nvPr/>
        </p:nvSpPr>
        <p:spPr>
          <a:xfrm>
            <a:off x="2729975" y="5731063"/>
            <a:ext cx="1465054" cy="6309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p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limUp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li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⃗</m:t>
                      </m:r>
                    </m:lim>
                  </m:limUp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700"/>
          </a:p>
        </p:txBody>
      </p:sp>
      <p:cxnSp>
        <p:nvCxnSpPr>
          <p:cNvPr id="451" name="Connection Line"/>
          <p:cNvCxnSpPr>
            <a:stCxn id="450" idx="0"/>
            <a:endCxn id="430" idx="0"/>
          </p:cNvCxnSpPr>
          <p:nvPr/>
        </p:nvCxnSpPr>
        <p:spPr>
          <a:xfrm>
            <a:off x="3462501" y="6046513"/>
            <a:ext cx="2432946" cy="291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452" name="Connection Line"/>
          <p:cNvCxnSpPr>
            <a:stCxn id="449" idx="0"/>
            <a:endCxn id="428" idx="0"/>
          </p:cNvCxnSpPr>
          <p:nvPr/>
        </p:nvCxnSpPr>
        <p:spPr>
          <a:xfrm>
            <a:off x="3462501" y="4358003"/>
            <a:ext cx="2339812" cy="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2" grpId="2"/>
      <p:bldP build="whole" bldLvl="1" animBg="1" rev="0" advAuto="0" spid="449" grpId="1"/>
      <p:bldP build="whole" bldLvl="1" animBg="1" rev="0" advAuto="0" spid="450" grpId="3"/>
      <p:bldP build="whole" bldLvl="1" animBg="1" rev="0" advAuto="0" spid="451" grpId="4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